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2.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32"/>
  </p:notesMasterIdLst>
  <p:handoutMasterIdLst>
    <p:handoutMasterId r:id="rId33"/>
  </p:handoutMasterIdLst>
  <p:sldIdLst>
    <p:sldId id="292" r:id="rId5"/>
    <p:sldId id="263" r:id="rId6"/>
    <p:sldId id="286" r:id="rId7"/>
    <p:sldId id="306" r:id="rId8"/>
    <p:sldId id="290" r:id="rId9"/>
    <p:sldId id="256" r:id="rId10"/>
    <p:sldId id="289" r:id="rId11"/>
    <p:sldId id="262" r:id="rId12"/>
    <p:sldId id="259" r:id="rId13"/>
    <p:sldId id="260" r:id="rId14"/>
    <p:sldId id="264" r:id="rId15"/>
    <p:sldId id="265" r:id="rId16"/>
    <p:sldId id="271" r:id="rId17"/>
    <p:sldId id="280" r:id="rId18"/>
    <p:sldId id="283" r:id="rId19"/>
    <p:sldId id="282" r:id="rId20"/>
    <p:sldId id="270" r:id="rId21"/>
    <p:sldId id="291" r:id="rId22"/>
    <p:sldId id="287" r:id="rId23"/>
    <p:sldId id="288" r:id="rId24"/>
    <p:sldId id="274" r:id="rId25"/>
    <p:sldId id="275" r:id="rId26"/>
    <p:sldId id="276" r:id="rId27"/>
    <p:sldId id="326" r:id="rId28"/>
    <p:sldId id="279" r:id="rId29"/>
    <p:sldId id="278" r:id="rId30"/>
    <p:sldId id="27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3B0D505-C993-6532-1588-558A17F9D080}" name="Terbish Tsendsuren" initials="TT" userId="S::tsendsuren@un.org::01ac52e2-acaa-4e6f-bbf6-c264e303a0e6" providerId="AD"/>
  <p188:author id="{C85A571E-215F-B39B-C6E5-738881FD8925}" name="Patricia Keays" initials="PK" userId="S::patricia.keays@un.org::c6196559-bdbb-4a86-a5b7-05eec1c8f113" providerId="AD"/>
  <p188:author id="{5BA8B580-4253-9C7C-F882-D443A75AD4FA}" name="Jacob De Lange" initials="JL" userId="S::delange@un.org::03dd8275-7766-49f7-bf03-c839a3f29cf2" providerId="AD"/>
  <p188:author id="{BB9269A0-4C78-3728-56BB-2F6D64562D7B}" name="Patricia Keays" initials="PK" userId="af1ba9049954c777" providerId="Windows Live"/>
  <p188:author id="{47A807C1-D396-40A4-7499-EFFAAF56E34D}" name="Brian Connolly" initials="BC" userId="Brian Connoll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8135"/>
    <a:srgbClr val="0055A5"/>
    <a:srgbClr val="0556A6"/>
    <a:srgbClr val="0077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280" autoAdjust="0"/>
  </p:normalViewPr>
  <p:slideViewPr>
    <p:cSldViewPr snapToGrid="0">
      <p:cViewPr varScale="1">
        <p:scale>
          <a:sx n="71" d="100"/>
          <a:sy n="71" d="100"/>
        </p:scale>
        <p:origin x="1032" y="6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45F34D-48AA-49F7-AD0F-97AC44AC19B7}"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GB"/>
        </a:p>
      </dgm:t>
    </dgm:pt>
    <dgm:pt modelId="{67A9EE37-85A8-481B-BA8E-5999E9DBD351}">
      <dgm:prSet phldrT="[Text]" custT="1"/>
      <dgm:spPr>
        <a:solidFill>
          <a:srgbClr val="0055A5"/>
        </a:solidFill>
      </dgm:spPr>
      <dgm:t>
        <a:bodyPr/>
        <a:lstStyle/>
        <a:p>
          <a:r>
            <a:rPr lang="fr-FR" sz="2200" b="1" dirty="0">
              <a:latin typeface="Verdana" panose="020B0604030504040204" pitchFamily="34" charset="0"/>
              <a:ea typeface="Verdana" panose="020B0604030504040204" pitchFamily="34" charset="0"/>
            </a:rPr>
            <a:t>Protection de l’enfance</a:t>
          </a:r>
        </a:p>
      </dgm:t>
    </dgm:pt>
    <dgm:pt modelId="{20843FAF-63B2-445B-9130-EAC0F5EE5AA5}" type="parTrans" cxnId="{43F646A4-13EA-4C06-97E8-67D2771E5FC9}">
      <dgm:prSet/>
      <dgm:spPr/>
      <dgm:t>
        <a:bodyPr/>
        <a:lstStyle/>
        <a:p>
          <a:endParaRPr lang="en-GB" sz="2200">
            <a:latin typeface="Verdana" panose="020B0604030504040204" pitchFamily="34" charset="0"/>
            <a:ea typeface="Verdana" panose="020B0604030504040204" pitchFamily="34" charset="0"/>
          </a:endParaRPr>
        </a:p>
      </dgm:t>
    </dgm:pt>
    <dgm:pt modelId="{EA3FEEA0-3A67-4DAB-9E6A-1EEE847B622D}" type="sibTrans" cxnId="{43F646A4-13EA-4C06-97E8-67D2771E5FC9}">
      <dgm:prSet/>
      <dgm:spPr/>
      <dgm:t>
        <a:bodyPr/>
        <a:lstStyle/>
        <a:p>
          <a:endParaRPr lang="en-GB" sz="2200">
            <a:latin typeface="Verdana" panose="020B0604030504040204" pitchFamily="34" charset="0"/>
            <a:ea typeface="Verdana" panose="020B0604030504040204" pitchFamily="34" charset="0"/>
          </a:endParaRPr>
        </a:p>
      </dgm:t>
    </dgm:pt>
    <dgm:pt modelId="{E5D68711-5856-4AE2-98C7-211E3DAB4F33}">
      <dgm:prSet phldrT="[Text]" custT="1"/>
      <dgm:spPr>
        <a:solidFill>
          <a:srgbClr val="538135"/>
        </a:solidFill>
      </dgm:spPr>
      <dgm:t>
        <a:bodyPr/>
        <a:lstStyle/>
        <a:p>
          <a:r>
            <a:rPr lang="fr-FR" sz="2200" dirty="0">
              <a:latin typeface="Verdana" panose="020B0604030504040204" pitchFamily="34" charset="0"/>
              <a:ea typeface="Verdana" panose="020B0604030504040204" pitchFamily="34" charset="0"/>
            </a:rPr>
            <a:t>RSSG/CDM</a:t>
          </a:r>
        </a:p>
      </dgm:t>
    </dgm:pt>
    <dgm:pt modelId="{3B50CF65-5266-4425-9614-D50D779B7629}" type="parTrans" cxnId="{ABE16541-F556-4F90-9247-BA57A563E77A}">
      <dgm:prSet/>
      <dgm:spPr/>
      <dgm:t>
        <a:bodyPr/>
        <a:lstStyle/>
        <a:p>
          <a:endParaRPr lang="en-GB" sz="2200">
            <a:latin typeface="Verdana" panose="020B0604030504040204" pitchFamily="34" charset="0"/>
            <a:ea typeface="Verdana" panose="020B0604030504040204" pitchFamily="34" charset="0"/>
          </a:endParaRPr>
        </a:p>
      </dgm:t>
    </dgm:pt>
    <dgm:pt modelId="{8B863D36-DDFA-4D69-8685-CEEB01A220DC}" type="sibTrans" cxnId="{ABE16541-F556-4F90-9247-BA57A563E77A}">
      <dgm:prSet/>
      <dgm:spPr>
        <a:solidFill>
          <a:schemeClr val="bg1">
            <a:lumMod val="75000"/>
          </a:schemeClr>
        </a:solidFill>
      </dgm:spPr>
      <dgm:t>
        <a:bodyPr/>
        <a:lstStyle/>
        <a:p>
          <a:endParaRPr lang="en-GB" sz="2200">
            <a:latin typeface="Verdana" panose="020B0604030504040204" pitchFamily="34" charset="0"/>
            <a:ea typeface="Verdana" panose="020B0604030504040204" pitchFamily="34" charset="0"/>
          </a:endParaRPr>
        </a:p>
      </dgm:t>
    </dgm:pt>
    <dgm:pt modelId="{0E83A592-AF5B-4880-A293-6BA7685D24DE}">
      <dgm:prSet phldrT="[Text]" custT="1"/>
      <dgm:spPr>
        <a:solidFill>
          <a:srgbClr val="538135"/>
        </a:solidFill>
      </dgm:spPr>
      <dgm:t>
        <a:bodyPr/>
        <a:lstStyle/>
        <a:p>
          <a:r>
            <a:rPr lang="fr-FR" sz="2200" dirty="0">
              <a:latin typeface="Verdana" panose="020B0604030504040204" pitchFamily="34" charset="0"/>
              <a:ea typeface="Verdana" panose="020B0604030504040204" pitchFamily="34" charset="0"/>
            </a:rPr>
            <a:t>Composante militaire</a:t>
          </a:r>
        </a:p>
      </dgm:t>
    </dgm:pt>
    <dgm:pt modelId="{CD92EFEF-90F3-4B6C-B5B1-6C8451A32E01}" type="parTrans" cxnId="{16B19557-1661-44A3-BBB0-27AC3A2D98F1}">
      <dgm:prSet/>
      <dgm:spPr/>
      <dgm:t>
        <a:bodyPr/>
        <a:lstStyle/>
        <a:p>
          <a:endParaRPr lang="en-GB" sz="2200">
            <a:latin typeface="Verdana" panose="020B0604030504040204" pitchFamily="34" charset="0"/>
            <a:ea typeface="Verdana" panose="020B0604030504040204" pitchFamily="34" charset="0"/>
          </a:endParaRPr>
        </a:p>
      </dgm:t>
    </dgm:pt>
    <dgm:pt modelId="{EF93826F-5969-4A47-90A0-9B475EE5C75D}" type="sibTrans" cxnId="{16B19557-1661-44A3-BBB0-27AC3A2D98F1}">
      <dgm:prSet/>
      <dgm:spPr>
        <a:solidFill>
          <a:schemeClr val="bg1">
            <a:lumMod val="75000"/>
          </a:schemeClr>
        </a:solidFill>
      </dgm:spPr>
      <dgm:t>
        <a:bodyPr/>
        <a:lstStyle/>
        <a:p>
          <a:endParaRPr lang="en-GB" sz="2200">
            <a:latin typeface="Verdana" panose="020B0604030504040204" pitchFamily="34" charset="0"/>
            <a:ea typeface="Verdana" panose="020B0604030504040204" pitchFamily="34" charset="0"/>
          </a:endParaRPr>
        </a:p>
      </dgm:t>
    </dgm:pt>
    <dgm:pt modelId="{F27A6EE5-C0CF-41E8-B3AF-258956CB2F91}">
      <dgm:prSet phldrT="[Text]" custT="1"/>
      <dgm:spPr>
        <a:solidFill>
          <a:srgbClr val="538135"/>
        </a:solidFill>
      </dgm:spPr>
      <dgm:t>
        <a:bodyPr/>
        <a:lstStyle/>
        <a:p>
          <a:r>
            <a:rPr lang="fr-FR" sz="2200" dirty="0">
              <a:latin typeface="Verdana" panose="020B0604030504040204" pitchFamily="34" charset="0"/>
              <a:ea typeface="Verdana" panose="020B0604030504040204" pitchFamily="34" charset="0"/>
            </a:rPr>
            <a:t>Composante policière</a:t>
          </a:r>
        </a:p>
      </dgm:t>
    </dgm:pt>
    <dgm:pt modelId="{0B720FAD-F808-48B5-AC65-745E607AE2FF}" type="parTrans" cxnId="{59DCA7D9-1C3B-48EB-9390-0AA2E5E28B2B}">
      <dgm:prSet/>
      <dgm:spPr/>
      <dgm:t>
        <a:bodyPr/>
        <a:lstStyle/>
        <a:p>
          <a:endParaRPr lang="en-GB" sz="2200">
            <a:latin typeface="Verdana" panose="020B0604030504040204" pitchFamily="34" charset="0"/>
            <a:ea typeface="Verdana" panose="020B0604030504040204" pitchFamily="34" charset="0"/>
          </a:endParaRPr>
        </a:p>
      </dgm:t>
    </dgm:pt>
    <dgm:pt modelId="{6BD6E56E-DE53-4390-80D8-4C8223F6D876}" type="sibTrans" cxnId="{59DCA7D9-1C3B-48EB-9390-0AA2E5E28B2B}">
      <dgm:prSet/>
      <dgm:spPr>
        <a:solidFill>
          <a:schemeClr val="bg1">
            <a:lumMod val="75000"/>
          </a:schemeClr>
        </a:solidFill>
      </dgm:spPr>
      <dgm:t>
        <a:bodyPr/>
        <a:lstStyle/>
        <a:p>
          <a:endParaRPr lang="en-GB" sz="2200">
            <a:latin typeface="Verdana" panose="020B0604030504040204" pitchFamily="34" charset="0"/>
            <a:ea typeface="Verdana" panose="020B0604030504040204" pitchFamily="34" charset="0"/>
          </a:endParaRPr>
        </a:p>
      </dgm:t>
    </dgm:pt>
    <dgm:pt modelId="{5293CE4A-93E9-410D-9BE2-A6CEAFF7B555}">
      <dgm:prSet phldrT="[Text]" custT="1"/>
      <dgm:spPr>
        <a:solidFill>
          <a:srgbClr val="538135"/>
        </a:solidFill>
      </dgm:spPr>
      <dgm:t>
        <a:bodyPr/>
        <a:lstStyle/>
        <a:p>
          <a:r>
            <a:rPr lang="fr-FR" sz="2200" dirty="0">
              <a:latin typeface="Verdana" panose="020B0604030504040204" pitchFamily="34" charset="0"/>
              <a:ea typeface="Verdana" panose="020B0604030504040204" pitchFamily="34" charset="0"/>
            </a:rPr>
            <a:t>Composante civile</a:t>
          </a:r>
        </a:p>
      </dgm:t>
    </dgm:pt>
    <dgm:pt modelId="{A98B271A-FFC4-41D8-BB7C-FD83985C2FED}" type="parTrans" cxnId="{67A5106A-5EA0-46D1-8755-676EB68B812B}">
      <dgm:prSet/>
      <dgm:spPr/>
      <dgm:t>
        <a:bodyPr/>
        <a:lstStyle/>
        <a:p>
          <a:endParaRPr lang="en-GB" sz="2200">
            <a:latin typeface="Verdana" panose="020B0604030504040204" pitchFamily="34" charset="0"/>
            <a:ea typeface="Verdana" panose="020B0604030504040204" pitchFamily="34" charset="0"/>
          </a:endParaRPr>
        </a:p>
      </dgm:t>
    </dgm:pt>
    <dgm:pt modelId="{7D71E6B7-25E1-45D6-93A0-793676506A7D}" type="sibTrans" cxnId="{67A5106A-5EA0-46D1-8755-676EB68B812B}">
      <dgm:prSet/>
      <dgm:spPr>
        <a:solidFill>
          <a:schemeClr val="bg1">
            <a:lumMod val="75000"/>
          </a:schemeClr>
        </a:solidFill>
      </dgm:spPr>
      <dgm:t>
        <a:bodyPr/>
        <a:lstStyle/>
        <a:p>
          <a:endParaRPr lang="en-GB" sz="2200">
            <a:latin typeface="Verdana" panose="020B0604030504040204" pitchFamily="34" charset="0"/>
            <a:ea typeface="Verdana" panose="020B0604030504040204" pitchFamily="34" charset="0"/>
          </a:endParaRPr>
        </a:p>
      </dgm:t>
    </dgm:pt>
    <dgm:pt modelId="{CCB1206C-9736-4AC6-A513-332D4251115F}" type="pres">
      <dgm:prSet presAssocID="{CC45F34D-48AA-49F7-AD0F-97AC44AC19B7}" presName="Name0" presStyleCnt="0">
        <dgm:presLayoutVars>
          <dgm:chMax val="1"/>
          <dgm:dir/>
          <dgm:animLvl val="ctr"/>
          <dgm:resizeHandles val="exact"/>
        </dgm:presLayoutVars>
      </dgm:prSet>
      <dgm:spPr/>
    </dgm:pt>
    <dgm:pt modelId="{C8F3FC9C-2DB9-4C31-979A-B932F22A0B3C}" type="pres">
      <dgm:prSet presAssocID="{67A9EE37-85A8-481B-BA8E-5999E9DBD351}" presName="centerShape" presStyleLbl="node0" presStyleIdx="0" presStyleCnt="1" custScaleX="183419"/>
      <dgm:spPr/>
    </dgm:pt>
    <dgm:pt modelId="{560DB6F2-8690-457B-8102-2B6FE063A53F}" type="pres">
      <dgm:prSet presAssocID="{E5D68711-5856-4AE2-98C7-211E3DAB4F33}" presName="node" presStyleLbl="node1" presStyleIdx="0" presStyleCnt="4" custScaleX="261970">
        <dgm:presLayoutVars>
          <dgm:bulletEnabled val="1"/>
        </dgm:presLayoutVars>
      </dgm:prSet>
      <dgm:spPr/>
    </dgm:pt>
    <dgm:pt modelId="{85F7CEF6-E1DA-4AF7-AA8A-2B8A2E092B8B}" type="pres">
      <dgm:prSet presAssocID="{E5D68711-5856-4AE2-98C7-211E3DAB4F33}" presName="dummy" presStyleCnt="0"/>
      <dgm:spPr/>
    </dgm:pt>
    <dgm:pt modelId="{4BF1197D-4F82-445B-BB1D-CB8D2C41FD32}" type="pres">
      <dgm:prSet presAssocID="{8B863D36-DDFA-4D69-8685-CEEB01A220DC}" presName="sibTrans" presStyleLbl="sibTrans2D1" presStyleIdx="0" presStyleCnt="4"/>
      <dgm:spPr/>
    </dgm:pt>
    <dgm:pt modelId="{20014023-F333-462D-A472-B88A7C7598EE}" type="pres">
      <dgm:prSet presAssocID="{0E83A592-AF5B-4880-A293-6BA7685D24DE}" presName="node" presStyleLbl="node1" presStyleIdx="1" presStyleCnt="4" custScaleX="261970" custRadScaleRad="185641" custRadScaleInc="0">
        <dgm:presLayoutVars>
          <dgm:bulletEnabled val="1"/>
        </dgm:presLayoutVars>
      </dgm:prSet>
      <dgm:spPr/>
    </dgm:pt>
    <dgm:pt modelId="{1AACC980-AC81-4C60-91EE-C3059F9192A1}" type="pres">
      <dgm:prSet presAssocID="{0E83A592-AF5B-4880-A293-6BA7685D24DE}" presName="dummy" presStyleCnt="0"/>
      <dgm:spPr/>
    </dgm:pt>
    <dgm:pt modelId="{1B210EDF-B90E-4403-AF32-BBC5269352F9}" type="pres">
      <dgm:prSet presAssocID="{EF93826F-5969-4A47-90A0-9B475EE5C75D}" presName="sibTrans" presStyleLbl="sibTrans2D1" presStyleIdx="1" presStyleCnt="4"/>
      <dgm:spPr/>
    </dgm:pt>
    <dgm:pt modelId="{D9840B87-9501-472B-9236-080BB7C8F393}" type="pres">
      <dgm:prSet presAssocID="{F27A6EE5-C0CF-41E8-B3AF-258956CB2F91}" presName="node" presStyleLbl="node1" presStyleIdx="2" presStyleCnt="4" custScaleX="261970">
        <dgm:presLayoutVars>
          <dgm:bulletEnabled val="1"/>
        </dgm:presLayoutVars>
      </dgm:prSet>
      <dgm:spPr/>
    </dgm:pt>
    <dgm:pt modelId="{E25A386F-776D-4A23-ABFD-DE07FCD01422}" type="pres">
      <dgm:prSet presAssocID="{F27A6EE5-C0CF-41E8-B3AF-258956CB2F91}" presName="dummy" presStyleCnt="0"/>
      <dgm:spPr/>
    </dgm:pt>
    <dgm:pt modelId="{5EE79294-9CD5-4C16-B0C3-B4CE386CAEC3}" type="pres">
      <dgm:prSet presAssocID="{6BD6E56E-DE53-4390-80D8-4C8223F6D876}" presName="sibTrans" presStyleLbl="sibTrans2D1" presStyleIdx="2" presStyleCnt="4"/>
      <dgm:spPr/>
    </dgm:pt>
    <dgm:pt modelId="{D312FCD3-F3FC-417A-9711-872F0D0318B0}" type="pres">
      <dgm:prSet presAssocID="{5293CE4A-93E9-410D-9BE2-A6CEAFF7B555}" presName="node" presStyleLbl="node1" presStyleIdx="3" presStyleCnt="4" custScaleX="261970" custRadScaleRad="191776" custRadScaleInc="0">
        <dgm:presLayoutVars>
          <dgm:bulletEnabled val="1"/>
        </dgm:presLayoutVars>
      </dgm:prSet>
      <dgm:spPr/>
    </dgm:pt>
    <dgm:pt modelId="{72DD1F65-D735-4252-99C9-47AF52E003D6}" type="pres">
      <dgm:prSet presAssocID="{5293CE4A-93E9-410D-9BE2-A6CEAFF7B555}" presName="dummy" presStyleCnt="0"/>
      <dgm:spPr/>
    </dgm:pt>
    <dgm:pt modelId="{7780DD8E-652F-48A1-8BDA-67095C5B7BE6}" type="pres">
      <dgm:prSet presAssocID="{7D71E6B7-25E1-45D6-93A0-793676506A7D}" presName="sibTrans" presStyleLbl="sibTrans2D1" presStyleIdx="3" presStyleCnt="4"/>
      <dgm:spPr/>
    </dgm:pt>
  </dgm:ptLst>
  <dgm:cxnLst>
    <dgm:cxn modelId="{F5B4221C-DD3B-475C-AE7D-2A2E34C8FD47}" type="presOf" srcId="{67A9EE37-85A8-481B-BA8E-5999E9DBD351}" destId="{C8F3FC9C-2DB9-4C31-979A-B932F22A0B3C}" srcOrd="0" destOrd="0" presId="urn:microsoft.com/office/officeart/2005/8/layout/radial6"/>
    <dgm:cxn modelId="{13B16630-4650-453E-845D-D8762343AB10}" type="presOf" srcId="{5293CE4A-93E9-410D-9BE2-A6CEAFF7B555}" destId="{D312FCD3-F3FC-417A-9711-872F0D0318B0}" srcOrd="0" destOrd="0" presId="urn:microsoft.com/office/officeart/2005/8/layout/radial6"/>
    <dgm:cxn modelId="{9DC56B36-1F48-4700-9360-F45F4B25AFB1}" type="presOf" srcId="{CC45F34D-48AA-49F7-AD0F-97AC44AC19B7}" destId="{CCB1206C-9736-4AC6-A513-332D4251115F}" srcOrd="0" destOrd="0" presId="urn:microsoft.com/office/officeart/2005/8/layout/radial6"/>
    <dgm:cxn modelId="{ABE16541-F556-4F90-9247-BA57A563E77A}" srcId="{67A9EE37-85A8-481B-BA8E-5999E9DBD351}" destId="{E5D68711-5856-4AE2-98C7-211E3DAB4F33}" srcOrd="0" destOrd="0" parTransId="{3B50CF65-5266-4425-9614-D50D779B7629}" sibTransId="{8B863D36-DDFA-4D69-8685-CEEB01A220DC}"/>
    <dgm:cxn modelId="{67A5106A-5EA0-46D1-8755-676EB68B812B}" srcId="{67A9EE37-85A8-481B-BA8E-5999E9DBD351}" destId="{5293CE4A-93E9-410D-9BE2-A6CEAFF7B555}" srcOrd="3" destOrd="0" parTransId="{A98B271A-FFC4-41D8-BB7C-FD83985C2FED}" sibTransId="{7D71E6B7-25E1-45D6-93A0-793676506A7D}"/>
    <dgm:cxn modelId="{49D6F04B-FF2B-468D-BEC6-1CBB1D12C85C}" type="presOf" srcId="{F27A6EE5-C0CF-41E8-B3AF-258956CB2F91}" destId="{D9840B87-9501-472B-9236-080BB7C8F393}" srcOrd="0" destOrd="0" presId="urn:microsoft.com/office/officeart/2005/8/layout/radial6"/>
    <dgm:cxn modelId="{639AC352-ACDD-4E06-8544-C8B523D58DEC}" type="presOf" srcId="{6BD6E56E-DE53-4390-80D8-4C8223F6D876}" destId="{5EE79294-9CD5-4C16-B0C3-B4CE386CAEC3}" srcOrd="0" destOrd="0" presId="urn:microsoft.com/office/officeart/2005/8/layout/radial6"/>
    <dgm:cxn modelId="{16B19557-1661-44A3-BBB0-27AC3A2D98F1}" srcId="{67A9EE37-85A8-481B-BA8E-5999E9DBD351}" destId="{0E83A592-AF5B-4880-A293-6BA7685D24DE}" srcOrd="1" destOrd="0" parTransId="{CD92EFEF-90F3-4B6C-B5B1-6C8451A32E01}" sibTransId="{EF93826F-5969-4A47-90A0-9B475EE5C75D}"/>
    <dgm:cxn modelId="{679E0182-7CFA-4386-9F3B-49B8BD09DA52}" type="presOf" srcId="{8B863D36-DDFA-4D69-8685-CEEB01A220DC}" destId="{4BF1197D-4F82-445B-BB1D-CB8D2C41FD32}" srcOrd="0" destOrd="0" presId="urn:microsoft.com/office/officeart/2005/8/layout/radial6"/>
    <dgm:cxn modelId="{858549A3-3381-4718-8EFC-E4B0A93BB0E4}" type="presOf" srcId="{E5D68711-5856-4AE2-98C7-211E3DAB4F33}" destId="{560DB6F2-8690-457B-8102-2B6FE063A53F}" srcOrd="0" destOrd="0" presId="urn:microsoft.com/office/officeart/2005/8/layout/radial6"/>
    <dgm:cxn modelId="{43F646A4-13EA-4C06-97E8-67D2771E5FC9}" srcId="{CC45F34D-48AA-49F7-AD0F-97AC44AC19B7}" destId="{67A9EE37-85A8-481B-BA8E-5999E9DBD351}" srcOrd="0" destOrd="0" parTransId="{20843FAF-63B2-445B-9130-EAC0F5EE5AA5}" sibTransId="{EA3FEEA0-3A67-4DAB-9E6A-1EEE847B622D}"/>
    <dgm:cxn modelId="{9BD494B2-73F0-40F7-954F-309CA88FBC5B}" type="presOf" srcId="{0E83A592-AF5B-4880-A293-6BA7685D24DE}" destId="{20014023-F333-462D-A472-B88A7C7598EE}" srcOrd="0" destOrd="0" presId="urn:microsoft.com/office/officeart/2005/8/layout/radial6"/>
    <dgm:cxn modelId="{97BB08BD-3C84-485F-895D-443EB52A7664}" type="presOf" srcId="{EF93826F-5969-4A47-90A0-9B475EE5C75D}" destId="{1B210EDF-B90E-4403-AF32-BBC5269352F9}" srcOrd="0" destOrd="0" presId="urn:microsoft.com/office/officeart/2005/8/layout/radial6"/>
    <dgm:cxn modelId="{59DCA7D9-1C3B-48EB-9390-0AA2E5E28B2B}" srcId="{67A9EE37-85A8-481B-BA8E-5999E9DBD351}" destId="{F27A6EE5-C0CF-41E8-B3AF-258956CB2F91}" srcOrd="2" destOrd="0" parTransId="{0B720FAD-F808-48B5-AC65-745E607AE2FF}" sibTransId="{6BD6E56E-DE53-4390-80D8-4C8223F6D876}"/>
    <dgm:cxn modelId="{0057D8ED-F87C-4900-98FE-51E4F5EBAA46}" type="presOf" srcId="{7D71E6B7-25E1-45D6-93A0-793676506A7D}" destId="{7780DD8E-652F-48A1-8BDA-67095C5B7BE6}" srcOrd="0" destOrd="0" presId="urn:microsoft.com/office/officeart/2005/8/layout/radial6"/>
    <dgm:cxn modelId="{B92EABF0-A085-4E9F-9D41-3B8D7207D972}" type="presParOf" srcId="{CCB1206C-9736-4AC6-A513-332D4251115F}" destId="{C8F3FC9C-2DB9-4C31-979A-B932F22A0B3C}" srcOrd="0" destOrd="0" presId="urn:microsoft.com/office/officeart/2005/8/layout/radial6"/>
    <dgm:cxn modelId="{C3E29354-3C07-428F-9BB8-1EAA4B14C3B6}" type="presParOf" srcId="{CCB1206C-9736-4AC6-A513-332D4251115F}" destId="{560DB6F2-8690-457B-8102-2B6FE063A53F}" srcOrd="1" destOrd="0" presId="urn:microsoft.com/office/officeart/2005/8/layout/radial6"/>
    <dgm:cxn modelId="{C4DEDCF9-B5B3-497B-AF6C-792853E405C2}" type="presParOf" srcId="{CCB1206C-9736-4AC6-A513-332D4251115F}" destId="{85F7CEF6-E1DA-4AF7-AA8A-2B8A2E092B8B}" srcOrd="2" destOrd="0" presId="urn:microsoft.com/office/officeart/2005/8/layout/radial6"/>
    <dgm:cxn modelId="{99F22977-A567-4634-BA7B-3B7C62334A6C}" type="presParOf" srcId="{CCB1206C-9736-4AC6-A513-332D4251115F}" destId="{4BF1197D-4F82-445B-BB1D-CB8D2C41FD32}" srcOrd="3" destOrd="0" presId="urn:microsoft.com/office/officeart/2005/8/layout/radial6"/>
    <dgm:cxn modelId="{140DEE7B-227F-458C-AB80-A13D9DFA34B7}" type="presParOf" srcId="{CCB1206C-9736-4AC6-A513-332D4251115F}" destId="{20014023-F333-462D-A472-B88A7C7598EE}" srcOrd="4" destOrd="0" presId="urn:microsoft.com/office/officeart/2005/8/layout/radial6"/>
    <dgm:cxn modelId="{B5371805-8C9D-4E4E-94BE-A8B9DCF349F4}" type="presParOf" srcId="{CCB1206C-9736-4AC6-A513-332D4251115F}" destId="{1AACC980-AC81-4C60-91EE-C3059F9192A1}" srcOrd="5" destOrd="0" presId="urn:microsoft.com/office/officeart/2005/8/layout/radial6"/>
    <dgm:cxn modelId="{924C5D82-D721-48F8-A55B-AD05CC14A088}" type="presParOf" srcId="{CCB1206C-9736-4AC6-A513-332D4251115F}" destId="{1B210EDF-B90E-4403-AF32-BBC5269352F9}" srcOrd="6" destOrd="0" presId="urn:microsoft.com/office/officeart/2005/8/layout/radial6"/>
    <dgm:cxn modelId="{1B6E7192-7BF5-4079-8378-019ACF3809E9}" type="presParOf" srcId="{CCB1206C-9736-4AC6-A513-332D4251115F}" destId="{D9840B87-9501-472B-9236-080BB7C8F393}" srcOrd="7" destOrd="0" presId="urn:microsoft.com/office/officeart/2005/8/layout/radial6"/>
    <dgm:cxn modelId="{720DC9A0-EFDD-4789-8AB6-235D96F519D1}" type="presParOf" srcId="{CCB1206C-9736-4AC6-A513-332D4251115F}" destId="{E25A386F-776D-4A23-ABFD-DE07FCD01422}" srcOrd="8" destOrd="0" presId="urn:microsoft.com/office/officeart/2005/8/layout/radial6"/>
    <dgm:cxn modelId="{F4BF6C53-BA32-4244-9BE8-1C0A6C94B977}" type="presParOf" srcId="{CCB1206C-9736-4AC6-A513-332D4251115F}" destId="{5EE79294-9CD5-4C16-B0C3-B4CE386CAEC3}" srcOrd="9" destOrd="0" presId="urn:microsoft.com/office/officeart/2005/8/layout/radial6"/>
    <dgm:cxn modelId="{F4876C9A-D2EA-404D-B347-2FF539904507}" type="presParOf" srcId="{CCB1206C-9736-4AC6-A513-332D4251115F}" destId="{D312FCD3-F3FC-417A-9711-872F0D0318B0}" srcOrd="10" destOrd="0" presId="urn:microsoft.com/office/officeart/2005/8/layout/radial6"/>
    <dgm:cxn modelId="{456E1EEB-D360-418D-BF6F-270F0E4BA955}" type="presParOf" srcId="{CCB1206C-9736-4AC6-A513-332D4251115F}" destId="{72DD1F65-D735-4252-99C9-47AF52E003D6}" srcOrd="11" destOrd="0" presId="urn:microsoft.com/office/officeart/2005/8/layout/radial6"/>
    <dgm:cxn modelId="{97EE78D0-B5CD-4280-9C15-665940E64077}" type="presParOf" srcId="{CCB1206C-9736-4AC6-A513-332D4251115F}" destId="{7780DD8E-652F-48A1-8BDA-67095C5B7BE6}" srcOrd="12"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80DD8E-652F-48A1-8BDA-67095C5B7BE6}">
      <dsp:nvSpPr>
        <dsp:cNvPr id="0" name=""/>
        <dsp:cNvSpPr/>
      </dsp:nvSpPr>
      <dsp:spPr>
        <a:xfrm>
          <a:off x="1209258" y="-438293"/>
          <a:ext cx="3523968" cy="3523968"/>
        </a:xfrm>
        <a:prstGeom prst="blockArc">
          <a:avLst>
            <a:gd name="adj1" fmla="val 9147635"/>
            <a:gd name="adj2" fmla="val 19947635"/>
            <a:gd name="adj3" fmla="val 4299"/>
          </a:avLst>
        </a:prstGeom>
        <a:solidFill>
          <a:schemeClr val="bg1">
            <a:lumMod val="75000"/>
          </a:schemeClr>
        </a:solidFill>
        <a:ln>
          <a:noFill/>
        </a:ln>
        <a:effectLst/>
      </dsp:spPr>
      <dsp:style>
        <a:lnRef idx="0">
          <a:scrgbClr r="0" g="0" b="0"/>
        </a:lnRef>
        <a:fillRef idx="1">
          <a:scrgbClr r="0" g="0" b="0"/>
        </a:fillRef>
        <a:effectRef idx="0">
          <a:scrgbClr r="0" g="0" b="0"/>
        </a:effectRef>
        <a:fontRef idx="minor">
          <a:schemeClr val="lt1"/>
        </a:fontRef>
      </dsp:style>
    </dsp:sp>
    <dsp:sp modelId="{5EE79294-9CD5-4C16-B0C3-B4CE386CAEC3}">
      <dsp:nvSpPr>
        <dsp:cNvPr id="0" name=""/>
        <dsp:cNvSpPr/>
      </dsp:nvSpPr>
      <dsp:spPr>
        <a:xfrm>
          <a:off x="1209258" y="1156021"/>
          <a:ext cx="3523968" cy="3523968"/>
        </a:xfrm>
        <a:prstGeom prst="blockArc">
          <a:avLst>
            <a:gd name="adj1" fmla="val 1652365"/>
            <a:gd name="adj2" fmla="val 12452365"/>
            <a:gd name="adj3" fmla="val 4299"/>
          </a:avLst>
        </a:prstGeom>
        <a:solidFill>
          <a:schemeClr val="bg1">
            <a:lumMod val="75000"/>
          </a:schemeClr>
        </a:solidFill>
        <a:ln>
          <a:noFill/>
        </a:ln>
        <a:effectLst/>
      </dsp:spPr>
      <dsp:style>
        <a:lnRef idx="0">
          <a:scrgbClr r="0" g="0" b="0"/>
        </a:lnRef>
        <a:fillRef idx="1">
          <a:scrgbClr r="0" g="0" b="0"/>
        </a:fillRef>
        <a:effectRef idx="0">
          <a:scrgbClr r="0" g="0" b="0"/>
        </a:effectRef>
        <a:fontRef idx="minor">
          <a:schemeClr val="lt1"/>
        </a:fontRef>
      </dsp:style>
    </dsp:sp>
    <dsp:sp modelId="{1B210EDF-B90E-4403-AF32-BBC5269352F9}">
      <dsp:nvSpPr>
        <dsp:cNvPr id="0" name=""/>
        <dsp:cNvSpPr/>
      </dsp:nvSpPr>
      <dsp:spPr>
        <a:xfrm>
          <a:off x="4261078" y="1199233"/>
          <a:ext cx="3437544" cy="3437544"/>
        </a:xfrm>
        <a:prstGeom prst="blockArc">
          <a:avLst>
            <a:gd name="adj1" fmla="val 19901388"/>
            <a:gd name="adj2" fmla="val 9101388"/>
            <a:gd name="adj3" fmla="val 4407"/>
          </a:avLst>
        </a:prstGeom>
        <a:solidFill>
          <a:schemeClr val="bg1">
            <a:lumMod val="75000"/>
          </a:schemeClr>
        </a:solidFill>
        <a:ln>
          <a:noFill/>
        </a:ln>
        <a:effectLst/>
      </dsp:spPr>
      <dsp:style>
        <a:lnRef idx="0">
          <a:scrgbClr r="0" g="0" b="0"/>
        </a:lnRef>
        <a:fillRef idx="1">
          <a:scrgbClr r="0" g="0" b="0"/>
        </a:fillRef>
        <a:effectRef idx="0">
          <a:scrgbClr r="0" g="0" b="0"/>
        </a:effectRef>
        <a:fontRef idx="minor">
          <a:schemeClr val="lt1"/>
        </a:fontRef>
      </dsp:style>
    </dsp:sp>
    <dsp:sp modelId="{4BF1197D-4F82-445B-BB1D-CB8D2C41FD32}">
      <dsp:nvSpPr>
        <dsp:cNvPr id="0" name=""/>
        <dsp:cNvSpPr/>
      </dsp:nvSpPr>
      <dsp:spPr>
        <a:xfrm>
          <a:off x="4261078" y="-395081"/>
          <a:ext cx="3437544" cy="3437544"/>
        </a:xfrm>
        <a:prstGeom prst="blockArc">
          <a:avLst>
            <a:gd name="adj1" fmla="val 12498612"/>
            <a:gd name="adj2" fmla="val 1698612"/>
            <a:gd name="adj3" fmla="val 4407"/>
          </a:avLst>
        </a:prstGeom>
        <a:solidFill>
          <a:schemeClr val="bg1">
            <a:lumMod val="75000"/>
          </a:schemeClr>
        </a:solidFill>
        <a:ln>
          <a:noFill/>
        </a:ln>
        <a:effectLst/>
      </dsp:spPr>
      <dsp:style>
        <a:lnRef idx="0">
          <a:scrgbClr r="0" g="0" b="0"/>
        </a:lnRef>
        <a:fillRef idx="1">
          <a:scrgbClr r="0" g="0" b="0"/>
        </a:fillRef>
        <a:effectRef idx="0">
          <a:scrgbClr r="0" g="0" b="0"/>
        </a:effectRef>
        <a:fontRef idx="minor">
          <a:schemeClr val="lt1"/>
        </a:fontRef>
      </dsp:style>
    </dsp:sp>
    <dsp:sp modelId="{C8F3FC9C-2DB9-4C31-979A-B932F22A0B3C}">
      <dsp:nvSpPr>
        <dsp:cNvPr id="0" name=""/>
        <dsp:cNvSpPr/>
      </dsp:nvSpPr>
      <dsp:spPr>
        <a:xfrm>
          <a:off x="3121670" y="1369383"/>
          <a:ext cx="2756658" cy="1502929"/>
        </a:xfrm>
        <a:prstGeom prst="ellipse">
          <a:avLst/>
        </a:prstGeom>
        <a:solidFill>
          <a:srgbClr val="0055A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fr-FR" sz="2200" b="1" kern="1200" dirty="0">
              <a:latin typeface="Verdana" panose="020B0604030504040204" pitchFamily="34" charset="0"/>
              <a:ea typeface="Verdana" panose="020B0604030504040204" pitchFamily="34" charset="0"/>
            </a:rPr>
            <a:t>Protection de l’enfance</a:t>
          </a:r>
        </a:p>
      </dsp:txBody>
      <dsp:txXfrm>
        <a:off x="3525373" y="1589482"/>
        <a:ext cx="1949252" cy="1062731"/>
      </dsp:txXfrm>
    </dsp:sp>
    <dsp:sp modelId="{560DB6F2-8690-457B-8102-2B6FE063A53F}">
      <dsp:nvSpPr>
        <dsp:cNvPr id="0" name=""/>
        <dsp:cNvSpPr/>
      </dsp:nvSpPr>
      <dsp:spPr>
        <a:xfrm>
          <a:off x="3121971" y="507"/>
          <a:ext cx="2756057" cy="1052050"/>
        </a:xfrm>
        <a:prstGeom prst="ellipse">
          <a:avLst/>
        </a:prstGeom>
        <a:solidFill>
          <a:srgbClr val="53813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fr-FR" sz="2200" kern="1200" dirty="0">
              <a:latin typeface="Verdana" panose="020B0604030504040204" pitchFamily="34" charset="0"/>
              <a:ea typeface="Verdana" panose="020B0604030504040204" pitchFamily="34" charset="0"/>
            </a:rPr>
            <a:t>RSSG/CDM</a:t>
          </a:r>
        </a:p>
      </dsp:txBody>
      <dsp:txXfrm>
        <a:off x="3525586" y="154576"/>
        <a:ext cx="1948827" cy="743912"/>
      </dsp:txXfrm>
    </dsp:sp>
    <dsp:sp modelId="{20014023-F333-462D-A472-B88A7C7598EE}">
      <dsp:nvSpPr>
        <dsp:cNvPr id="0" name=""/>
        <dsp:cNvSpPr/>
      </dsp:nvSpPr>
      <dsp:spPr>
        <a:xfrm>
          <a:off x="6081673" y="1594822"/>
          <a:ext cx="2756057" cy="1052050"/>
        </a:xfrm>
        <a:prstGeom prst="ellipse">
          <a:avLst/>
        </a:prstGeom>
        <a:solidFill>
          <a:srgbClr val="53813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fr-FR" sz="2200" kern="1200" dirty="0">
              <a:latin typeface="Verdana" panose="020B0604030504040204" pitchFamily="34" charset="0"/>
              <a:ea typeface="Verdana" panose="020B0604030504040204" pitchFamily="34" charset="0"/>
            </a:rPr>
            <a:t>Composante militaire</a:t>
          </a:r>
        </a:p>
      </dsp:txBody>
      <dsp:txXfrm>
        <a:off x="6485288" y="1748891"/>
        <a:ext cx="1948827" cy="743912"/>
      </dsp:txXfrm>
    </dsp:sp>
    <dsp:sp modelId="{D9840B87-9501-472B-9236-080BB7C8F393}">
      <dsp:nvSpPr>
        <dsp:cNvPr id="0" name=""/>
        <dsp:cNvSpPr/>
      </dsp:nvSpPr>
      <dsp:spPr>
        <a:xfrm>
          <a:off x="3121971" y="3189137"/>
          <a:ext cx="2756057" cy="1052050"/>
        </a:xfrm>
        <a:prstGeom prst="ellipse">
          <a:avLst/>
        </a:prstGeom>
        <a:solidFill>
          <a:srgbClr val="53813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fr-FR" sz="2200" kern="1200" dirty="0">
              <a:latin typeface="Verdana" panose="020B0604030504040204" pitchFamily="34" charset="0"/>
              <a:ea typeface="Verdana" panose="020B0604030504040204" pitchFamily="34" charset="0"/>
            </a:rPr>
            <a:t>Composante policière</a:t>
          </a:r>
        </a:p>
      </dsp:txBody>
      <dsp:txXfrm>
        <a:off x="3525586" y="3343206"/>
        <a:ext cx="1948827" cy="743912"/>
      </dsp:txXfrm>
    </dsp:sp>
    <dsp:sp modelId="{D312FCD3-F3FC-417A-9711-872F0D0318B0}">
      <dsp:nvSpPr>
        <dsp:cNvPr id="0" name=""/>
        <dsp:cNvSpPr/>
      </dsp:nvSpPr>
      <dsp:spPr>
        <a:xfrm>
          <a:off x="64457" y="1594822"/>
          <a:ext cx="2756057" cy="1052050"/>
        </a:xfrm>
        <a:prstGeom prst="ellipse">
          <a:avLst/>
        </a:prstGeom>
        <a:solidFill>
          <a:srgbClr val="53813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fr-FR" sz="2200" kern="1200" dirty="0">
              <a:latin typeface="Verdana" panose="020B0604030504040204" pitchFamily="34" charset="0"/>
              <a:ea typeface="Verdana" panose="020B0604030504040204" pitchFamily="34" charset="0"/>
            </a:rPr>
            <a:t>Composante civile</a:t>
          </a:r>
        </a:p>
      </dsp:txBody>
      <dsp:txXfrm>
        <a:off x="468072" y="1748891"/>
        <a:ext cx="1948827" cy="743912"/>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11/2/2025</a:t>
            </a:fld>
            <a:endParaRPr lang="en-US" dirty="0"/>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11/2/2025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dirty="0"/>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7</a:t>
            </a:fld>
            <a:endParaRPr lang="en-US" dirty="0"/>
          </a:p>
        </p:txBody>
      </p:sp>
    </p:spTree>
    <p:extLst>
      <p:ext uri="{BB962C8B-B14F-4D97-AF65-F5344CB8AC3E}">
        <p14:creationId xmlns:p14="http://schemas.microsoft.com/office/powerpoint/2010/main" val="3548500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24</a:t>
            </a:fld>
            <a:endParaRPr lang="en-US" dirty="0"/>
          </a:p>
        </p:txBody>
      </p:sp>
    </p:spTree>
    <p:extLst>
      <p:ext uri="{BB962C8B-B14F-4D97-AF65-F5344CB8AC3E}">
        <p14:creationId xmlns:p14="http://schemas.microsoft.com/office/powerpoint/2010/main" val="1117138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BFF95113-3188-514B-DB29-432DE133F891}"/>
              </a:ext>
            </a:extLst>
          </p:cNvPr>
          <p:cNvSpPr txBox="1">
            <a:spLocks/>
          </p:cNvSpPr>
          <p:nvPr userDrawn="1"/>
        </p:nvSpPr>
        <p:spPr>
          <a:xfrm>
            <a:off x="905609" y="6444045"/>
            <a:ext cx="10545656"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100" noProof="0" dirty="0">
                <a:solidFill>
                  <a:schemeClr val="bg1">
                    <a:lumMod val="65000"/>
                  </a:schemeClr>
                </a:solidFill>
              </a:rPr>
              <a:t>MFBPD de l’ONU 2025									Diapositive </a:t>
            </a:r>
            <a:fld id="{60323EB4-2EFA-49D3-81CD-1A9035A87ED7}" type="slidenum">
              <a:rPr lang="fr-FR" sz="1100" noProof="0" smtClean="0">
                <a:solidFill>
                  <a:schemeClr val="bg1">
                    <a:lumMod val="65000"/>
                  </a:schemeClr>
                </a:solidFill>
              </a:rPr>
              <a:pPr algn="ctr"/>
              <a:t>‹#›</a:t>
            </a:fld>
            <a:endParaRPr lang="fr-FR" sz="1100" noProof="0" dirty="0">
              <a:solidFill>
                <a:schemeClr val="bg1">
                  <a:lumMod val="65000"/>
                </a:schemeClr>
              </a:solidFill>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F7B96992-7737-D5B0-BD03-2AEE69830A68}"/>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75693E9-0B68-A239-9659-9A539B6C9AA4}"/>
              </a:ext>
            </a:extLst>
          </p:cNvPr>
          <p:cNvSpPr txBox="1"/>
          <p:nvPr userDrawn="1"/>
        </p:nvSpPr>
        <p:spPr>
          <a:xfrm>
            <a:off x="8504997" y="257455"/>
            <a:ext cx="2313454" cy="261610"/>
          </a:xfrm>
          <a:prstGeom prst="rect">
            <a:avLst/>
          </a:prstGeom>
          <a:noFill/>
        </p:spPr>
        <p:txBody>
          <a:bodyPr wrap="none" rtlCol="0">
            <a:spAutoFit/>
          </a:bodyPr>
          <a:lstStyle/>
          <a:p>
            <a:pPr algn="r"/>
            <a:r>
              <a:rPr lang="fr-FR" sz="1100" b="1" noProof="0" dirty="0">
                <a:solidFill>
                  <a:schemeClr val="bg1">
                    <a:lumMod val="65000"/>
                  </a:schemeClr>
                </a:solidFill>
                <a:latin typeface="Verdana" panose="020B0604030504040204" pitchFamily="34" charset="0"/>
                <a:ea typeface="Verdana" panose="020B0604030504040204" pitchFamily="34" charset="0"/>
              </a:rPr>
              <a:t>2.6 Protection de l’enfance</a:t>
            </a: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image" Target="../media/image7.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hyperlink" Target="https://www.unicefusa.org/" TargetMode="External"/><Relationship Id="rId5" Type="http://schemas.openxmlformats.org/officeDocument/2006/relationships/tags" Target="../tags/tag27.xml"/><Relationship Id="rId10" Type="http://schemas.openxmlformats.org/officeDocument/2006/relationships/hyperlink" Target="https://childrenandarmedconflict.un.org/" TargetMode="External"/><Relationship Id="rId4" Type="http://schemas.openxmlformats.org/officeDocument/2006/relationships/tags" Target="../tags/tag26.xml"/><Relationship Id="rId9"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tags" Target="../tags/tag3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3.xml"/><Relationship Id="rId1" Type="http://schemas.openxmlformats.org/officeDocument/2006/relationships/tags" Target="../tags/tag32.xml"/></Relationships>
</file>

<file path=ppt/slides/_rels/slide13.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8.jpeg"/><Relationship Id="rId5" Type="http://schemas.openxmlformats.org/officeDocument/2006/relationships/slideLayout" Target="../slideLayouts/slideLayout1.xml"/><Relationship Id="rId4" Type="http://schemas.openxmlformats.org/officeDocument/2006/relationships/tags" Target="../tags/tag3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9.xml"/><Relationship Id="rId1" Type="http://schemas.openxmlformats.org/officeDocument/2006/relationships/tags" Target="../tags/tag38.xml"/></Relationships>
</file>

<file path=ppt/slides/_rels/slide15.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Layout" Target="../slideLayouts/slideLayout1.xml"/><Relationship Id="rId7" Type="http://schemas.openxmlformats.org/officeDocument/2006/relationships/diagramColors" Target="../diagrams/colors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6.xml"/><Relationship Id="rId1" Type="http://schemas.openxmlformats.org/officeDocument/2006/relationships/tags" Target="../tags/tag4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8.xml"/><Relationship Id="rId1" Type="http://schemas.openxmlformats.org/officeDocument/2006/relationships/tags" Target="../tags/tag4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0.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2.xml"/><Relationship Id="rId1" Type="http://schemas.openxmlformats.org/officeDocument/2006/relationships/tags" Target="../tags/tag5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4.xml"/><Relationship Id="rId1" Type="http://schemas.openxmlformats.org/officeDocument/2006/relationships/tags" Target="../tags/tag53.xml"/></Relationships>
</file>

<file path=ppt/slides/_rels/slide22.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microsoft.com/office/2007/relationships/hdphoto" Target="../media/hdphoto3.wdp"/><Relationship Id="rId5" Type="http://schemas.openxmlformats.org/officeDocument/2006/relationships/image" Target="../media/image10.png"/><Relationship Id="rId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microsoft.com/office/2007/relationships/hdphoto" Target="../media/hdphoto4.wdp"/><Relationship Id="rId5" Type="http://schemas.openxmlformats.org/officeDocument/2006/relationships/image" Target="../media/image11.png"/><Relationship Id="rId4"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1.xml"/></Relationships>
</file>

<file path=ppt/slides/_rels/slide25.xml.rels><?xml version="1.0" encoding="UTF-8" standalone="yes"?>
<Relationships xmlns="http://schemas.openxmlformats.org/package/2006/relationships"><Relationship Id="rId3" Type="http://schemas.openxmlformats.org/officeDocument/2006/relationships/tags" Target="../tags/tag64.xml"/><Relationship Id="rId7" Type="http://schemas.microsoft.com/office/2007/relationships/hdphoto" Target="../media/hdphoto5.wdp"/><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image" Target="../media/image12.png"/><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image" Target="../media/image13.jpeg"/><Relationship Id="rId4"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5" Type="http://schemas.openxmlformats.org/officeDocument/2006/relationships/image" Target="../media/image14.jpeg"/><Relationship Id="rId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slideLayout" Target="../slideLayouts/slideLayout1.xml"/><Relationship Id="rId4"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tags" Target="../tags/tag13.xml"/><Relationship Id="rId7" Type="http://schemas.microsoft.com/office/2007/relationships/hdphoto" Target="../media/hdphoto1.wdp"/><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3.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21.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media/image5.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image" Target="../media/image4.png"/><Relationship Id="rId5" Type="http://schemas.openxmlformats.org/officeDocument/2006/relationships/tags" Target="../tags/tag18.xml"/><Relationship Id="rId10" Type="http://schemas.openxmlformats.org/officeDocument/2006/relationships/slideLayout" Target="../slideLayouts/slideLayout1.xml"/><Relationship Id="rId4" Type="http://schemas.openxmlformats.org/officeDocument/2006/relationships/tags" Target="../tags/tag17.xml"/><Relationship Id="rId9"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65B400-85C9-1D04-E2A9-E34C87DF253A}"/>
              </a:ext>
            </a:extLst>
          </p:cNvPr>
          <p:cNvSpPr txBox="1"/>
          <p:nvPr>
            <p:custDataLst>
              <p:tags r:id="rId1"/>
            </p:custDataLst>
          </p:nvPr>
        </p:nvSpPr>
        <p:spPr>
          <a:xfrm>
            <a:off x="1524000" y="2551837"/>
            <a:ext cx="9144000" cy="1754326"/>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2.6 Protection de l’enfance</a:t>
            </a:r>
          </a:p>
        </p:txBody>
      </p:sp>
    </p:spTree>
    <p:extLst>
      <p:ext uri="{BB962C8B-B14F-4D97-AF65-F5344CB8AC3E}">
        <p14:creationId xmlns:p14="http://schemas.microsoft.com/office/powerpoint/2010/main" val="37862054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C02A68F-C7AA-1C6D-63B4-28775006A25A}"/>
              </a:ext>
            </a:extLst>
          </p:cNvPr>
          <p:cNvPicPr>
            <a:picLocks noChangeAspect="1"/>
          </p:cNvPicPr>
          <p:nvPr>
            <p:custDataLst>
              <p:tags r:id="rId1"/>
            </p:custDataLst>
          </p:nvPr>
        </p:nvPicPr>
        <p:blipFill>
          <a:blip r:embed="rId9"/>
          <a:stretch>
            <a:fillRect/>
          </a:stretch>
        </p:blipFill>
        <p:spPr>
          <a:xfrm>
            <a:off x="1540263" y="2447185"/>
            <a:ext cx="4981575" cy="742950"/>
          </a:xfrm>
          <a:prstGeom prst="rect">
            <a:avLst/>
          </a:prstGeom>
        </p:spPr>
      </p:pic>
      <p:sp>
        <p:nvSpPr>
          <p:cNvPr id="8" name="TextBox 7">
            <a:extLst>
              <a:ext uri="{FF2B5EF4-FFF2-40B4-BE49-F238E27FC236}">
                <a16:creationId xmlns:a16="http://schemas.microsoft.com/office/drawing/2014/main" id="{96E91722-E5EE-BC63-A48C-5D53396AE631}"/>
              </a:ext>
            </a:extLst>
          </p:cNvPr>
          <p:cNvSpPr txBox="1"/>
          <p:nvPr>
            <p:custDataLst>
              <p:tags r:id="rId2"/>
            </p:custDataLst>
          </p:nvPr>
        </p:nvSpPr>
        <p:spPr>
          <a:xfrm>
            <a:off x="1598645" y="3343217"/>
            <a:ext cx="52578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dirty="0">
                <a:solidFill>
                  <a:srgbClr val="0055A5"/>
                </a:solidFill>
                <a:latin typeface="Verdana"/>
                <a:ea typeface="Verdana"/>
                <a:hlinkClick r:id="rId10">
                  <a:extLst>
                    <a:ext uri="{A12FA001-AC4F-418D-AE19-62706E023703}">
                      <ahyp:hlinkClr xmlns:ahyp="http://schemas.microsoft.com/office/drawing/2018/hyperlinkcolor" val="tx"/>
                    </a:ext>
                  </a:extLst>
                </a:hlinkClick>
              </a:rPr>
              <a:t>https://childrenandarmedconflict.un.org/</a:t>
            </a:r>
            <a:r>
              <a:rPr lang="fr-FR" dirty="0">
                <a:solidFill>
                  <a:srgbClr val="0055A5"/>
                </a:solidFill>
                <a:latin typeface="Verdana"/>
                <a:ea typeface="Verdana"/>
              </a:rPr>
              <a:t> </a:t>
            </a:r>
          </a:p>
        </p:txBody>
      </p:sp>
      <p:sp>
        <p:nvSpPr>
          <p:cNvPr id="12" name="TextBox 11">
            <a:extLst>
              <a:ext uri="{FF2B5EF4-FFF2-40B4-BE49-F238E27FC236}">
                <a16:creationId xmlns:a16="http://schemas.microsoft.com/office/drawing/2014/main" id="{7C742E19-B073-E6ED-FA0A-47F38111D3B6}"/>
              </a:ext>
            </a:extLst>
          </p:cNvPr>
          <p:cNvSpPr txBox="1"/>
          <p:nvPr>
            <p:custDataLst>
              <p:tags r:id="rId3"/>
            </p:custDataLst>
          </p:nvPr>
        </p:nvSpPr>
        <p:spPr>
          <a:xfrm>
            <a:off x="3510338" y="4935962"/>
            <a:ext cx="52578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1800" dirty="0">
                <a:solidFill>
                  <a:srgbClr val="0055A5"/>
                </a:solidFill>
                <a:latin typeface="Verdana"/>
                <a:ea typeface="Verdana"/>
                <a:hlinkClick r:id="rId11">
                  <a:extLst>
                    <a:ext uri="{A12FA001-AC4F-418D-AE19-62706E023703}">
                      <ahyp:hlinkClr xmlns:ahyp="http://schemas.microsoft.com/office/drawing/2018/hyperlinkcolor" val="tx"/>
                    </a:ext>
                  </a:extLst>
                </a:hlinkClick>
              </a:rPr>
              <a:t>https://www.unicef.org/</a:t>
            </a:r>
          </a:p>
        </p:txBody>
      </p:sp>
      <p:pic>
        <p:nvPicPr>
          <p:cNvPr id="4" name="Picture 3">
            <a:extLst>
              <a:ext uri="{FF2B5EF4-FFF2-40B4-BE49-F238E27FC236}">
                <a16:creationId xmlns:a16="http://schemas.microsoft.com/office/drawing/2014/main" id="{6B96371D-4911-A914-5A2E-DA640CE5291D}"/>
              </a:ext>
            </a:extLst>
          </p:cNvPr>
          <p:cNvPicPr>
            <a:picLocks noChangeAspect="1"/>
          </p:cNvPicPr>
          <p:nvPr>
            <p:custDataLst>
              <p:tags r:id="rId4"/>
            </p:custDataLst>
          </p:nvPr>
        </p:nvPicPr>
        <p:blipFill>
          <a:blip r:embed="rId12"/>
          <a:stretch>
            <a:fillRect/>
          </a:stretch>
        </p:blipFill>
        <p:spPr>
          <a:xfrm>
            <a:off x="1672013" y="4758678"/>
            <a:ext cx="1838325" cy="723900"/>
          </a:xfrm>
          <a:prstGeom prst="rect">
            <a:avLst/>
          </a:prstGeom>
        </p:spPr>
      </p:pic>
      <p:sp>
        <p:nvSpPr>
          <p:cNvPr id="2" name="TextBox 1">
            <a:extLst>
              <a:ext uri="{FF2B5EF4-FFF2-40B4-BE49-F238E27FC236}">
                <a16:creationId xmlns:a16="http://schemas.microsoft.com/office/drawing/2014/main" id="{F5212D3D-A124-E887-9813-95AAF68B4063}"/>
              </a:ext>
            </a:extLst>
          </p:cNvPr>
          <p:cNvSpPr txBox="1"/>
          <p:nvPr>
            <p:custDataLst>
              <p:tags r:id="rId5"/>
            </p:custDataLst>
          </p:nvPr>
        </p:nvSpPr>
        <p:spPr>
          <a:xfrm>
            <a:off x="1245108" y="725910"/>
            <a:ext cx="9701783"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partenaires de l’ONU jouent un rôle de premier plan</a:t>
            </a:r>
          </a:p>
          <a:p>
            <a:pPr algn="ctr"/>
            <a:r>
              <a:rPr lang="fr-FR" sz="2000" b="1" dirty="0">
                <a:solidFill>
                  <a:srgbClr val="0055A5"/>
                </a:solidFill>
                <a:latin typeface="Verdana"/>
                <a:ea typeface="Verdana"/>
              </a:rPr>
              <a:t>en ce qui concerne les enfants et conflits armés</a:t>
            </a:r>
          </a:p>
        </p:txBody>
      </p:sp>
      <p:sp>
        <p:nvSpPr>
          <p:cNvPr id="3" name="TextBox 2">
            <a:extLst>
              <a:ext uri="{FF2B5EF4-FFF2-40B4-BE49-F238E27FC236}">
                <a16:creationId xmlns:a16="http://schemas.microsoft.com/office/drawing/2014/main" id="{73674542-FE95-386A-C2F5-874F23742238}"/>
              </a:ext>
            </a:extLst>
          </p:cNvPr>
          <p:cNvSpPr txBox="1"/>
          <p:nvPr>
            <p:custDataLst>
              <p:tags r:id="rId6"/>
            </p:custDataLst>
          </p:nvPr>
        </p:nvSpPr>
        <p:spPr>
          <a:xfrm>
            <a:off x="1598645" y="1470414"/>
            <a:ext cx="90000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dirty="0">
                <a:latin typeface="Verdana"/>
                <a:ea typeface="Verdana"/>
              </a:rPr>
              <a:t>Bureau du représentant spécial du Secrétaire général de l’ONU pour les enfants et les conflits armés (BRSSG-ECA)</a:t>
            </a:r>
          </a:p>
        </p:txBody>
      </p:sp>
      <p:sp>
        <p:nvSpPr>
          <p:cNvPr id="5" name="TextBox 4">
            <a:extLst>
              <a:ext uri="{FF2B5EF4-FFF2-40B4-BE49-F238E27FC236}">
                <a16:creationId xmlns:a16="http://schemas.microsoft.com/office/drawing/2014/main" id="{4830A6AA-B5A1-7644-2EAB-3BE890438609}"/>
              </a:ext>
            </a:extLst>
          </p:cNvPr>
          <p:cNvSpPr txBox="1"/>
          <p:nvPr>
            <p:custDataLst>
              <p:tags r:id="rId7"/>
            </p:custDataLst>
          </p:nvPr>
        </p:nvSpPr>
        <p:spPr>
          <a:xfrm>
            <a:off x="1540263" y="4197498"/>
            <a:ext cx="90000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dirty="0">
                <a:latin typeface="Verdana"/>
                <a:ea typeface="Verdana"/>
              </a:rPr>
              <a:t>Fonds de l’ONU pour l’enfance (UNICEF)</a:t>
            </a:r>
          </a:p>
        </p:txBody>
      </p:sp>
    </p:spTree>
    <p:extLst>
      <p:ext uri="{BB962C8B-B14F-4D97-AF65-F5344CB8AC3E}">
        <p14:creationId xmlns:p14="http://schemas.microsoft.com/office/powerpoint/2010/main" val="3146518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25CC94-CB11-3024-8D22-58715F30AD46}"/>
              </a:ext>
            </a:extLst>
          </p:cNvPr>
          <p:cNvSpPr txBox="1"/>
          <p:nvPr>
            <p:custDataLst>
              <p:tags r:id="rId1"/>
            </p:custDataLst>
          </p:nvPr>
        </p:nvSpPr>
        <p:spPr>
          <a:xfrm>
            <a:off x="1245108" y="670056"/>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Cadre juridique – Droit international</a:t>
            </a:r>
          </a:p>
        </p:txBody>
      </p:sp>
      <p:sp>
        <p:nvSpPr>
          <p:cNvPr id="3" name="TextBox 2">
            <a:extLst>
              <a:ext uri="{FF2B5EF4-FFF2-40B4-BE49-F238E27FC236}">
                <a16:creationId xmlns:a16="http://schemas.microsoft.com/office/drawing/2014/main" id="{DD00C946-7387-8C4A-64BD-AC060E8FD53D}"/>
              </a:ext>
            </a:extLst>
          </p:cNvPr>
          <p:cNvSpPr txBox="1"/>
          <p:nvPr>
            <p:custDataLst>
              <p:tags r:id="rId2"/>
            </p:custDataLst>
          </p:nvPr>
        </p:nvSpPr>
        <p:spPr>
          <a:xfrm>
            <a:off x="1598645" y="1438354"/>
            <a:ext cx="9000000"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solidFill>
                  <a:srgbClr val="000000"/>
                </a:solidFill>
                <a:effectLst/>
                <a:latin typeface="Verdana" panose="020B0604030504040204" pitchFamily="34" charset="0"/>
                <a:ea typeface="Calibri" panose="020F0502020204030204" pitchFamily="34" charset="0"/>
                <a:cs typeface="Arial" panose="020B0604020202020204" pitchFamily="34" charset="0"/>
              </a:rPr>
              <a:t>Conventions de Genève (1949) </a:t>
            </a:r>
          </a:p>
          <a:p>
            <a:pPr marL="342900" indent="-342900" algn="l">
              <a:spcBef>
                <a:spcPts val="600"/>
              </a:spcBef>
              <a:spcAft>
                <a:spcPts val="600"/>
              </a:spcAft>
              <a:buFont typeface="Arial" panose="020B0604020202020204" pitchFamily="34" charset="0"/>
              <a:buChar char="•"/>
            </a:pPr>
            <a:r>
              <a:rPr lang="fr-FR" sz="2000" dirty="0">
                <a:solidFill>
                  <a:srgbClr val="000000"/>
                </a:solidFill>
                <a:latin typeface="Verdana" panose="020B0604030504040204" pitchFamily="34" charset="0"/>
                <a:ea typeface="Calibri" panose="020F0502020204030204" pitchFamily="34" charset="0"/>
                <a:cs typeface="Arial" panose="020B0604020202020204" pitchFamily="34" charset="0"/>
              </a:rPr>
              <a:t>Protègent les enfants en tant que civils</a:t>
            </a:r>
          </a:p>
          <a:p>
            <a:pPr marL="342900" indent="-342900" algn="l">
              <a:spcBef>
                <a:spcPts val="600"/>
              </a:spcBef>
              <a:spcAft>
                <a:spcPts val="600"/>
              </a:spcAft>
              <a:buFont typeface="Arial" panose="020B0604020202020204" pitchFamily="34" charset="0"/>
              <a:buChar char="•"/>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Accordent une protection spéciale aux enfants </a:t>
            </a:r>
          </a:p>
          <a:p>
            <a:pPr algn="l">
              <a:spcBef>
                <a:spcPts val="600"/>
              </a:spcBef>
              <a:spcAft>
                <a:spcPts val="600"/>
              </a:spcAft>
            </a:pPr>
            <a:endParaRPr lang="fr-FR" dirty="0">
              <a:latin typeface="Verdana"/>
              <a:ea typeface="Verdana"/>
            </a:endParaRPr>
          </a:p>
          <a:p>
            <a:pPr algn="l">
              <a:spcBef>
                <a:spcPts val="600"/>
              </a:spcBef>
              <a:spcAft>
                <a:spcPts val="600"/>
              </a:spcAft>
            </a:pPr>
            <a:r>
              <a:rPr lang="fr-FR" sz="2000" b="1" dirty="0">
                <a:latin typeface="Verdana"/>
                <a:ea typeface="Verdana"/>
              </a:rPr>
              <a:t>Convention relative aux droits de l’enfant (CDE, 1989)</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Porte sur tous les droits fondamentaux des enfants, y compris les droits à l’éducation, à la santé, à la survie et à la participation</a:t>
            </a:r>
          </a:p>
          <a:p>
            <a:pPr marL="342900" indent="-342900" algn="l">
              <a:spcBef>
                <a:spcPts val="600"/>
              </a:spcBef>
              <a:spcAft>
                <a:spcPts val="600"/>
              </a:spcAft>
              <a:buFont typeface="Arial" panose="020B0604020202020204" pitchFamily="34" charset="0"/>
              <a:buChar char="•"/>
            </a:pPr>
            <a:endParaRPr lang="fr-FR" dirty="0">
              <a:latin typeface="Verdana"/>
              <a:ea typeface="Verdana"/>
            </a:endParaRPr>
          </a:p>
          <a:p>
            <a:pPr>
              <a:spcBef>
                <a:spcPts val="600"/>
              </a:spcBef>
              <a:spcAft>
                <a:spcPts val="600"/>
              </a:spcAft>
            </a:pPr>
            <a:r>
              <a:rPr lang="fr-FR" sz="2000" b="1" dirty="0">
                <a:latin typeface="Verdana"/>
                <a:ea typeface="Verdana"/>
              </a:rPr>
              <a:t>Statut de la Cour pénale internationale (ICC) de 1998</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Le recrutement d’enfants de moins de 15 ans pour participer aux hostilités constitue un crime de guerre.</a:t>
            </a:r>
          </a:p>
        </p:txBody>
      </p:sp>
    </p:spTree>
    <p:extLst>
      <p:ext uri="{BB962C8B-B14F-4D97-AF65-F5344CB8AC3E}">
        <p14:creationId xmlns:p14="http://schemas.microsoft.com/office/powerpoint/2010/main" val="39828800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CB6652B-E55A-B2AB-79AE-2D5B642BF2C2}"/>
              </a:ext>
            </a:extLst>
          </p:cNvPr>
          <p:cNvSpPr txBox="1"/>
          <p:nvPr>
            <p:custDataLst>
              <p:tags r:id="rId1"/>
            </p:custDataLst>
          </p:nvPr>
        </p:nvSpPr>
        <p:spPr>
          <a:xfrm>
            <a:off x="953844" y="725910"/>
            <a:ext cx="10284311"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enfants et conflits armés et les mandats des opérations de maintien de la paix de l’ONU</a:t>
            </a:r>
          </a:p>
        </p:txBody>
      </p:sp>
      <p:sp>
        <p:nvSpPr>
          <p:cNvPr id="3" name="TextBox 2">
            <a:extLst>
              <a:ext uri="{FF2B5EF4-FFF2-40B4-BE49-F238E27FC236}">
                <a16:creationId xmlns:a16="http://schemas.microsoft.com/office/drawing/2014/main" id="{CD8E79ED-2FF9-E44E-DCC2-7AF7C5579260}"/>
              </a:ext>
            </a:extLst>
          </p:cNvPr>
          <p:cNvSpPr txBox="1"/>
          <p:nvPr>
            <p:custDataLst>
              <p:tags r:id="rId2"/>
            </p:custDataLst>
          </p:nvPr>
        </p:nvSpPr>
        <p:spPr>
          <a:xfrm>
            <a:off x="1598645" y="1438354"/>
            <a:ext cx="9000000" cy="50167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dirty="0">
                <a:latin typeface="Verdana"/>
                <a:ea typeface="Verdana"/>
              </a:rPr>
              <a:t>Dans son rapport annuel, le Secrétaire général dresse la liste des parties au conflit qui commettent des violations graves. </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Les réponses qui en résultent peuvent aller des sanctions à d’autres mesures.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Résolutions thématiques relatives aux enfants et conflits armés :</a:t>
            </a:r>
          </a:p>
          <a:p>
            <a:pPr marL="806450" indent="-342900" algn="l">
              <a:spcBef>
                <a:spcPts val="600"/>
              </a:spcBef>
              <a:spcAft>
                <a:spcPts val="600"/>
              </a:spcAft>
              <a:buFont typeface="Verdana" panose="020B0604030504040204" pitchFamily="34" charset="0"/>
              <a:buChar char="-"/>
            </a:pPr>
            <a:r>
              <a:rPr lang="fr-FR" sz="2000" dirty="0">
                <a:latin typeface="Verdana"/>
                <a:ea typeface="Verdana"/>
              </a:rPr>
              <a:t>AG 51/77 (1996) – Mise en place du mandat du représentant spécial pour les enfants et les conflits armés</a:t>
            </a:r>
          </a:p>
          <a:p>
            <a:pPr marL="806450" indent="-342900" algn="l">
              <a:spcBef>
                <a:spcPts val="600"/>
              </a:spcBef>
              <a:spcAft>
                <a:spcPts val="600"/>
              </a:spcAft>
              <a:buFont typeface="Verdana" panose="020B0604030504040204" pitchFamily="34" charset="0"/>
              <a:buChar char="-"/>
            </a:pPr>
            <a:r>
              <a:rPr lang="fr-FR" sz="2000" dirty="0">
                <a:latin typeface="Verdana"/>
                <a:ea typeface="Verdana"/>
              </a:rPr>
              <a:t>RCS 1261 (1999) – Début de l’agenda Enfants et conflits armés</a:t>
            </a:r>
          </a:p>
          <a:p>
            <a:pPr marL="806450" indent="-342900" algn="l">
              <a:spcBef>
                <a:spcPts val="600"/>
              </a:spcBef>
              <a:spcAft>
                <a:spcPts val="600"/>
              </a:spcAft>
              <a:buFont typeface="Verdana" panose="020B0604030504040204" pitchFamily="34" charset="0"/>
              <a:buChar char="-"/>
            </a:pPr>
            <a:r>
              <a:rPr lang="fr-FR" sz="2000" dirty="0">
                <a:latin typeface="Verdana"/>
                <a:ea typeface="Verdana"/>
              </a:rPr>
              <a:t>RCS 1612 (2005) – Mise en place du mécanisme d’élaboration de rapports et de suivi sur les violations graves commises à l’encontre des enfants</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Tree>
    <p:extLst>
      <p:ext uri="{BB962C8B-B14F-4D97-AF65-F5344CB8AC3E}">
        <p14:creationId xmlns:p14="http://schemas.microsoft.com/office/powerpoint/2010/main" val="39898689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09176225-482D-85F2-AA37-0CE74970A4A6}"/>
              </a:ext>
            </a:extLst>
          </p:cNvPr>
          <p:cNvPicPr>
            <a:picLocks noChangeAspect="1" noChangeArrowheads="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4260569" y="3593735"/>
            <a:ext cx="3670859" cy="225899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85236FA-0957-4103-FC51-355C3C1D6ECF}"/>
              </a:ext>
            </a:extLst>
          </p:cNvPr>
          <p:cNvSpPr txBox="1"/>
          <p:nvPr>
            <p:custDataLst>
              <p:tags r:id="rId2"/>
            </p:custDataLst>
          </p:nvPr>
        </p:nvSpPr>
        <p:spPr>
          <a:xfrm>
            <a:off x="1598645" y="1438354"/>
            <a:ext cx="9000000"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dirty="0">
                <a:latin typeface="Verdana"/>
                <a:ea typeface="Verdana"/>
              </a:rPr>
              <a:t>Principes et engagements de Paris relatifs aux enfants associés aux forces ou aux groupes armés (2007)</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Principes de Vancouver sur le maintien de la paix et la prévention du recrutement et de l’utilisation d’enfants soldats (2017)</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
        <p:nvSpPr>
          <p:cNvPr id="5" name="TextBox 4">
            <a:extLst>
              <a:ext uri="{FF2B5EF4-FFF2-40B4-BE49-F238E27FC236}">
                <a16:creationId xmlns:a16="http://schemas.microsoft.com/office/drawing/2014/main" id="{65565A68-3B5D-4E8E-8024-A32A4A0EC212}"/>
              </a:ext>
            </a:extLst>
          </p:cNvPr>
          <p:cNvSpPr txBox="1"/>
          <p:nvPr>
            <p:custDataLst>
              <p:tags r:id="rId3"/>
            </p:custDataLst>
          </p:nvPr>
        </p:nvSpPr>
        <p:spPr>
          <a:xfrm>
            <a:off x="5898233" y="4313813"/>
            <a:ext cx="1954849" cy="1692771"/>
          </a:xfrm>
          <a:prstGeom prst="rect">
            <a:avLst/>
          </a:prstGeom>
          <a:solidFill>
            <a:schemeClr val="bg1"/>
          </a:solidFill>
        </p:spPr>
        <p:txBody>
          <a:bodyPr wrap="square" rtlCol="0">
            <a:spAutoFit/>
          </a:bodyPr>
          <a:lstStyle/>
          <a:p>
            <a:r>
              <a:rPr lang="fr-FR" sz="2600" dirty="0">
                <a:latin typeface="Bahnschrift Light SemiCondensed" panose="020B0502040204020203" pitchFamily="34" charset="0"/>
              </a:rPr>
              <a:t>PROTÉGER LES ENFANTS DE LA GUERRE</a:t>
            </a:r>
          </a:p>
        </p:txBody>
      </p:sp>
      <p:sp>
        <p:nvSpPr>
          <p:cNvPr id="6" name="TextBox 5">
            <a:extLst>
              <a:ext uri="{FF2B5EF4-FFF2-40B4-BE49-F238E27FC236}">
                <a16:creationId xmlns:a16="http://schemas.microsoft.com/office/drawing/2014/main" id="{05DA90BB-44FF-4C30-8340-6FD402CBFA33}"/>
              </a:ext>
            </a:extLst>
          </p:cNvPr>
          <p:cNvSpPr txBox="1"/>
          <p:nvPr>
            <p:custDataLst>
              <p:tags r:id="rId4"/>
            </p:custDataLst>
          </p:nvPr>
        </p:nvSpPr>
        <p:spPr>
          <a:xfrm>
            <a:off x="953844" y="725910"/>
            <a:ext cx="10284311"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enfants et conflits armés et les mandats des opérations de maintien de la paix de l’ONU</a:t>
            </a:r>
          </a:p>
        </p:txBody>
      </p:sp>
    </p:spTree>
    <p:extLst>
      <p:ext uri="{BB962C8B-B14F-4D97-AF65-F5344CB8AC3E}">
        <p14:creationId xmlns:p14="http://schemas.microsoft.com/office/powerpoint/2010/main" val="25008330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CFD37A3-31D9-2CDF-1B1C-7E54F30F5802}"/>
              </a:ext>
            </a:extLst>
          </p:cNvPr>
          <p:cNvSpPr txBox="1"/>
          <p:nvPr>
            <p:custDataLst>
              <p:tags r:id="rId1"/>
            </p:custDataLst>
          </p:nvPr>
        </p:nvSpPr>
        <p:spPr>
          <a:xfrm>
            <a:off x="808616" y="785829"/>
            <a:ext cx="10574768"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Politique de protection de l’enfance lors des opérations de paix de l’ONU</a:t>
            </a:r>
          </a:p>
        </p:txBody>
      </p:sp>
      <p:sp>
        <p:nvSpPr>
          <p:cNvPr id="3" name="TextBox 2">
            <a:extLst>
              <a:ext uri="{FF2B5EF4-FFF2-40B4-BE49-F238E27FC236}">
                <a16:creationId xmlns:a16="http://schemas.microsoft.com/office/drawing/2014/main" id="{0119266B-0F74-FD44-817E-6D33959D0E90}"/>
              </a:ext>
            </a:extLst>
          </p:cNvPr>
          <p:cNvSpPr txBox="1"/>
          <p:nvPr>
            <p:custDataLst>
              <p:tags r:id="rId2"/>
            </p:custDataLst>
          </p:nvPr>
        </p:nvSpPr>
        <p:spPr>
          <a:xfrm>
            <a:off x="1598645" y="1438354"/>
            <a:ext cx="9000000"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Approche intégrée de la protection de l’enfance dans les opérations de paix de l’ONU :</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S’assurer que l’ensemble du personnel de maintien de la paix est formé à la protection de l’enfance</a:t>
            </a:r>
          </a:p>
          <a:p>
            <a:pPr marL="342900" indent="-342900" algn="l">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É</a:t>
            </a:r>
            <a:r>
              <a:rPr lang="fr-FR" sz="2000" dirty="0">
                <a:latin typeface="Verdana"/>
                <a:ea typeface="Verdana"/>
              </a:rPr>
              <a:t>laborer des rapports et suivre les six violations graves commises contre les enfants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Mobiliser les parties au conflit via des plans d’action visant à mettre fin aux violations graves et à les prévenir</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Mener un plaidoyer sur les questions de protection de l’enfance</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Tree>
    <p:extLst>
      <p:ext uri="{BB962C8B-B14F-4D97-AF65-F5344CB8AC3E}">
        <p14:creationId xmlns:p14="http://schemas.microsoft.com/office/powerpoint/2010/main" val="30161561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B629173-89CF-B1FD-2B1D-6AE9F8AE92D2}"/>
              </a:ext>
            </a:extLst>
          </p:cNvPr>
          <p:cNvSpPr txBox="1"/>
          <p:nvPr>
            <p:custDataLst>
              <p:tags r:id="rId1"/>
            </p:custDataLst>
          </p:nvPr>
        </p:nvSpPr>
        <p:spPr>
          <a:xfrm>
            <a:off x="1598645" y="1438354"/>
            <a:ext cx="9000000"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Interdiction de toute forme de travail des enfants :</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L’utilisation d’enfants comme travailleurs ou pour exécuter d’autres tâches est strictement interdite.</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Il est interdit de faire venir des enfants sur les sites, dans des camps ou dans des installations des opérations de maintien de la paix de l’ONU pour les faire travailler ou rendre un service, quel qu’il soit.</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pic>
        <p:nvPicPr>
          <p:cNvPr id="5" name="Picture 4">
            <a:extLst>
              <a:ext uri="{FF2B5EF4-FFF2-40B4-BE49-F238E27FC236}">
                <a16:creationId xmlns:a16="http://schemas.microsoft.com/office/drawing/2014/main" id="{04E158EE-6332-75AC-8B6A-44DCC2924897}"/>
              </a:ext>
            </a:extLst>
          </p:cNvPr>
          <p:cNvPicPr>
            <a:picLocks noChangeAspect="1"/>
          </p:cNvPicPr>
          <p:nvPr>
            <p:custDataLst>
              <p:tags r:id="rId2"/>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Lst>
          </a:blip>
          <a:stretch>
            <a:fillRect/>
          </a:stretch>
        </p:blipFill>
        <p:spPr>
          <a:xfrm>
            <a:off x="4084309" y="3961952"/>
            <a:ext cx="4023381" cy="2478326"/>
          </a:xfrm>
          <a:prstGeom prst="rect">
            <a:avLst/>
          </a:prstGeom>
        </p:spPr>
      </p:pic>
      <p:sp>
        <p:nvSpPr>
          <p:cNvPr id="6" name="TextBox 5">
            <a:extLst>
              <a:ext uri="{FF2B5EF4-FFF2-40B4-BE49-F238E27FC236}">
                <a16:creationId xmlns:a16="http://schemas.microsoft.com/office/drawing/2014/main" id="{BF6F9537-8EDE-4278-B5A7-A632606741BE}"/>
              </a:ext>
            </a:extLst>
          </p:cNvPr>
          <p:cNvSpPr txBox="1"/>
          <p:nvPr>
            <p:custDataLst>
              <p:tags r:id="rId3"/>
            </p:custDataLst>
          </p:nvPr>
        </p:nvSpPr>
        <p:spPr>
          <a:xfrm>
            <a:off x="808616" y="785829"/>
            <a:ext cx="10574768"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Politique de protection de l’enfance lors des opérations de paix de l’ONU</a:t>
            </a:r>
          </a:p>
        </p:txBody>
      </p:sp>
    </p:spTree>
    <p:extLst>
      <p:ext uri="{BB962C8B-B14F-4D97-AF65-F5344CB8AC3E}">
        <p14:creationId xmlns:p14="http://schemas.microsoft.com/office/powerpoint/2010/main" val="2292711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BFB6DBB2-2A7E-5D11-D819-266A59EE4B0E}"/>
              </a:ext>
            </a:extLst>
          </p:cNvPr>
          <p:cNvGraphicFramePr/>
          <p:nvPr>
            <p:custDataLst>
              <p:tags r:id="rId1"/>
            </p:custDataLst>
            <p:extLst>
              <p:ext uri="{D42A27DB-BD31-4B8C-83A1-F6EECF244321}">
                <p14:modId xmlns:p14="http://schemas.microsoft.com/office/powerpoint/2010/main" val="2160918760"/>
              </p:ext>
            </p:extLst>
          </p:nvPr>
        </p:nvGraphicFramePr>
        <p:xfrm>
          <a:off x="1596000" y="1700982"/>
          <a:ext cx="9000000" cy="42416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extBox 1">
            <a:extLst>
              <a:ext uri="{FF2B5EF4-FFF2-40B4-BE49-F238E27FC236}">
                <a16:creationId xmlns:a16="http://schemas.microsoft.com/office/drawing/2014/main" id="{0002F4DB-D431-0BB2-DAE7-76435C60E613}"/>
              </a:ext>
            </a:extLst>
          </p:cNvPr>
          <p:cNvSpPr txBox="1"/>
          <p:nvPr>
            <p:custDataLst>
              <p:tags r:id="rId2"/>
            </p:custDataLst>
          </p:nvPr>
        </p:nvSpPr>
        <p:spPr>
          <a:xfrm>
            <a:off x="1245108" y="71526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Partage des responsabilités</a:t>
            </a:r>
          </a:p>
        </p:txBody>
      </p:sp>
    </p:spTree>
    <p:extLst>
      <p:ext uri="{BB962C8B-B14F-4D97-AF65-F5344CB8AC3E}">
        <p14:creationId xmlns:p14="http://schemas.microsoft.com/office/powerpoint/2010/main" val="9776417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ED3F065-0D6C-B79B-14F8-4BC893A78FEB}"/>
              </a:ext>
            </a:extLst>
          </p:cNvPr>
          <p:cNvSpPr txBox="1"/>
          <p:nvPr>
            <p:custDataLst>
              <p:tags r:id="rId1"/>
            </p:custDataLst>
          </p:nvPr>
        </p:nvSpPr>
        <p:spPr>
          <a:xfrm>
            <a:off x="1245108" y="738734"/>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Rôles et responsabilités</a:t>
            </a:r>
          </a:p>
        </p:txBody>
      </p:sp>
      <p:sp>
        <p:nvSpPr>
          <p:cNvPr id="9" name="TextBox 8">
            <a:extLst>
              <a:ext uri="{FF2B5EF4-FFF2-40B4-BE49-F238E27FC236}">
                <a16:creationId xmlns:a16="http://schemas.microsoft.com/office/drawing/2014/main" id="{D6FECF3E-1869-13CF-4042-9B8FA6994FD1}"/>
              </a:ext>
            </a:extLst>
          </p:cNvPr>
          <p:cNvSpPr txBox="1"/>
          <p:nvPr>
            <p:custDataLst>
              <p:tags r:id="rId2"/>
            </p:custDataLst>
          </p:nvPr>
        </p:nvSpPr>
        <p:spPr>
          <a:xfrm>
            <a:off x="1609402" y="1459230"/>
            <a:ext cx="9245063"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Composante civile de protection de l’enfance</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Point de contact de la mission sur la protection de l’enfance</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Conseille la direction de la mission</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Communique avec les conseillers à la PdC et les composantes en uniforme sur les activités de prévention</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Organise des formations sur la protection de l’enfance </a:t>
            </a:r>
          </a:p>
          <a:p>
            <a:pPr marL="285750" indent="-285750" algn="l">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Élabore</a:t>
            </a:r>
            <a:r>
              <a:rPr lang="fr-FR" sz="2000" dirty="0">
                <a:latin typeface="Verdana"/>
                <a:ea typeface="Verdana"/>
              </a:rPr>
              <a:t> des rapports et assure le suivi des six violations graves</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Engage le dialogue avec les parties au conflit</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Assure la coordination avec l’UNICEF et d’autres acteurs pertinents</a:t>
            </a:r>
          </a:p>
        </p:txBody>
      </p:sp>
    </p:spTree>
    <p:extLst>
      <p:ext uri="{BB962C8B-B14F-4D97-AF65-F5344CB8AC3E}">
        <p14:creationId xmlns:p14="http://schemas.microsoft.com/office/powerpoint/2010/main" val="20703663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ED3F065-0D6C-B79B-14F8-4BC893A78FEB}"/>
              </a:ext>
            </a:extLst>
          </p:cNvPr>
          <p:cNvSpPr txBox="1"/>
          <p:nvPr>
            <p:custDataLst>
              <p:tags r:id="rId1"/>
            </p:custDataLst>
          </p:nvPr>
        </p:nvSpPr>
        <p:spPr>
          <a:xfrm>
            <a:off x="1245108" y="738734"/>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Rôles et responsabilités</a:t>
            </a:r>
          </a:p>
        </p:txBody>
      </p:sp>
      <p:sp>
        <p:nvSpPr>
          <p:cNvPr id="9" name="TextBox 8">
            <a:extLst>
              <a:ext uri="{FF2B5EF4-FFF2-40B4-BE49-F238E27FC236}">
                <a16:creationId xmlns:a16="http://schemas.microsoft.com/office/drawing/2014/main" id="{D6FECF3E-1869-13CF-4042-9B8FA6994FD1}"/>
              </a:ext>
            </a:extLst>
          </p:cNvPr>
          <p:cNvSpPr txBox="1"/>
          <p:nvPr>
            <p:custDataLst>
              <p:tags r:id="rId2"/>
            </p:custDataLst>
          </p:nvPr>
        </p:nvSpPr>
        <p:spPr>
          <a:xfrm>
            <a:off x="1598645" y="1438354"/>
            <a:ext cx="9000000" cy="36317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Autres composantes</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RSSG/CDM</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Conseillers à la PdC</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Composantes DDR et RSS</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Composante Droits de l’homme</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Composantes Affaires judiciaires et pénitentiaires</a:t>
            </a:r>
          </a:p>
          <a:p>
            <a:pPr marL="285750" indent="-285750">
              <a:spcBef>
                <a:spcPts val="600"/>
              </a:spcBef>
              <a:spcAft>
                <a:spcPts val="600"/>
              </a:spcAft>
              <a:buFont typeface="Arial" panose="020B0604020202020204" pitchFamily="34" charset="0"/>
              <a:buChar char="•"/>
            </a:pPr>
            <a:r>
              <a:rPr lang="fr-FR" sz="2000" dirty="0">
                <a:latin typeface="Verdana"/>
                <a:ea typeface="Verdana"/>
              </a:rPr>
              <a:t>Composantes Affaires politiques et Affaires civiles</a:t>
            </a:r>
          </a:p>
          <a:p>
            <a:pPr marL="285750" indent="-285750">
              <a:spcBef>
                <a:spcPts val="600"/>
              </a:spcBef>
              <a:spcAft>
                <a:spcPts val="600"/>
              </a:spcAft>
              <a:buFont typeface="Arial" panose="020B0604020202020204" pitchFamily="34" charset="0"/>
              <a:buChar char="•"/>
            </a:pPr>
            <a:r>
              <a:rPr lang="fr-FR" sz="2000" dirty="0">
                <a:latin typeface="Verdana"/>
                <a:ea typeface="Verdana"/>
              </a:rPr>
              <a:t>Conseiller aux questions liées au genre et à la protection des femmes</a:t>
            </a:r>
          </a:p>
        </p:txBody>
      </p:sp>
    </p:spTree>
    <p:extLst>
      <p:ext uri="{BB962C8B-B14F-4D97-AF65-F5344CB8AC3E}">
        <p14:creationId xmlns:p14="http://schemas.microsoft.com/office/powerpoint/2010/main" val="6979817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ED3F065-0D6C-B79B-14F8-4BC893A78FEB}"/>
              </a:ext>
            </a:extLst>
          </p:cNvPr>
          <p:cNvSpPr txBox="1"/>
          <p:nvPr>
            <p:custDataLst>
              <p:tags r:id="rId1"/>
            </p:custDataLst>
          </p:nvPr>
        </p:nvSpPr>
        <p:spPr>
          <a:xfrm>
            <a:off x="1245108" y="736033"/>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Rôles et responsabilités</a:t>
            </a:r>
          </a:p>
        </p:txBody>
      </p:sp>
      <p:sp>
        <p:nvSpPr>
          <p:cNvPr id="9" name="TextBox 8">
            <a:extLst>
              <a:ext uri="{FF2B5EF4-FFF2-40B4-BE49-F238E27FC236}">
                <a16:creationId xmlns:a16="http://schemas.microsoft.com/office/drawing/2014/main" id="{D6FECF3E-1869-13CF-4042-9B8FA6994FD1}"/>
              </a:ext>
            </a:extLst>
          </p:cNvPr>
          <p:cNvSpPr txBox="1"/>
          <p:nvPr>
            <p:custDataLst>
              <p:tags r:id="rId2"/>
            </p:custDataLst>
          </p:nvPr>
        </p:nvSpPr>
        <p:spPr>
          <a:xfrm>
            <a:off x="1598645" y="1438354"/>
            <a:ext cx="9000000"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Rôles particuliers de la police de l’ONU</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Encadrer et conseiller la police du pays hôte</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Assurer la formation et le renforcement des capacités de la police du pays hôte</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Mener une action de police orientée vers la communauté</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Contribuer au suivi et à l’établissement de rapports sur les violations graves commises contre les enfants</a:t>
            </a:r>
          </a:p>
        </p:txBody>
      </p:sp>
    </p:spTree>
    <p:extLst>
      <p:ext uri="{BB962C8B-B14F-4D97-AF65-F5344CB8AC3E}">
        <p14:creationId xmlns:p14="http://schemas.microsoft.com/office/powerpoint/2010/main" val="7546525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972B39D2-0CAB-1A3F-0D31-F3100763FFE3}"/>
              </a:ext>
            </a:extLst>
          </p:cNvPr>
          <p:cNvGraphicFramePr>
            <a:graphicFrameLocks noGrp="1"/>
          </p:cNvGraphicFramePr>
          <p:nvPr>
            <p:custDataLst>
              <p:tags r:id="rId1"/>
            </p:custDataLst>
            <p:extLst>
              <p:ext uri="{D42A27DB-BD31-4B8C-83A1-F6EECF244321}">
                <p14:modId xmlns:p14="http://schemas.microsoft.com/office/powerpoint/2010/main" val="3649981144"/>
              </p:ext>
            </p:extLst>
          </p:nvPr>
        </p:nvGraphicFramePr>
        <p:xfrm>
          <a:off x="1596000" y="1485900"/>
          <a:ext cx="8999999" cy="419100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r>
                        <a:rPr lang="fr-FR" sz="2000" noProof="0" dirty="0">
                          <a:solidFill>
                            <a:srgbClr val="0055A5"/>
                          </a:solidFill>
                          <a:latin typeface="Verdana"/>
                          <a:ea typeface="Verdana"/>
                        </a:rPr>
                        <a:t>Objectifs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indent="-342900" algn="l">
                        <a:buFont typeface="Arial" panose="020B0604020202020204" pitchFamily="34" charset="0"/>
                        <a:buChar char="•"/>
                      </a:pPr>
                      <a:r>
                        <a:rPr lang="fr-FR" sz="2000" noProof="0" dirty="0">
                          <a:latin typeface="Verdana"/>
                          <a:ea typeface="Verdana"/>
                        </a:rPr>
                        <a:t>Expliquer les devoirs du personnel de maintien de la paix en matière de protection de l’enfance dans le cadre du mandat de base d’une opération de maintien de la paix de l’ONU.</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l" rtl="0"/>
                      <a:endParaRPr lang="fr-FR" sz="2000" b="1" noProof="0"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370840">
                <a:tc>
                  <a:txBody>
                    <a:bodyPr/>
                    <a:lstStyle/>
                    <a:p>
                      <a:pPr algn="ctr"/>
                      <a:r>
                        <a:rPr lang="fr-FR" sz="2000" b="1" noProof="0" dirty="0">
                          <a:solidFill>
                            <a:srgbClr val="0055A5"/>
                          </a:solidFill>
                          <a:latin typeface="Verdana"/>
                          <a:ea typeface="Verdana"/>
                        </a:rPr>
                        <a:t>Pertinence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342900" indent="-342900">
                        <a:spcBef>
                          <a:spcPts val="300"/>
                        </a:spcBef>
                        <a:spcAft>
                          <a:spcPts val="300"/>
                        </a:spcAft>
                        <a:buFont typeface="Arial" panose="020B0604020202020204" pitchFamily="34" charset="0"/>
                        <a:buChar char="•"/>
                      </a:pPr>
                      <a:r>
                        <a:rPr lang="fr-FR" sz="2000" noProof="0" dirty="0">
                          <a:latin typeface="Verdana"/>
                          <a:ea typeface="Verdana"/>
                        </a:rPr>
                        <a:t>L’ONU attend des agents de maintien de la paix qu’ils protègent et promeuvent les droits humains, y compris les droits de l’enfant. Vous avez une obligation de protection. </a:t>
                      </a:r>
                    </a:p>
                    <a:p>
                      <a:pPr marL="342900" indent="-342900">
                        <a:spcBef>
                          <a:spcPts val="300"/>
                        </a:spcBef>
                        <a:spcAft>
                          <a:spcPts val="300"/>
                        </a:spcAft>
                        <a:buFont typeface="Arial" panose="020B0604020202020204" pitchFamily="34" charset="0"/>
                        <a:buChar char="•"/>
                      </a:pPr>
                      <a:r>
                        <a:rPr lang="fr-FR" sz="2000" noProof="0" dirty="0">
                          <a:latin typeface="Verdana"/>
                          <a:ea typeface="Verdana"/>
                        </a:rPr>
                        <a:t>Vous devez comprendre votre rôle dans la protection de l’enfance contre les six violations graves commises à leur encontre dans les situations de conflit armé.</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ED3F065-0D6C-B79B-14F8-4BC893A78FEB}"/>
              </a:ext>
            </a:extLst>
          </p:cNvPr>
          <p:cNvSpPr txBox="1"/>
          <p:nvPr>
            <p:custDataLst>
              <p:tags r:id="rId1"/>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Rôles et responsabilités</a:t>
            </a:r>
          </a:p>
        </p:txBody>
      </p:sp>
      <p:sp>
        <p:nvSpPr>
          <p:cNvPr id="9" name="TextBox 8">
            <a:extLst>
              <a:ext uri="{FF2B5EF4-FFF2-40B4-BE49-F238E27FC236}">
                <a16:creationId xmlns:a16="http://schemas.microsoft.com/office/drawing/2014/main" id="{D6FECF3E-1869-13CF-4042-9B8FA6994FD1}"/>
              </a:ext>
            </a:extLst>
          </p:cNvPr>
          <p:cNvSpPr txBox="1"/>
          <p:nvPr>
            <p:custDataLst>
              <p:tags r:id="rId2"/>
            </p:custDataLst>
          </p:nvPr>
        </p:nvSpPr>
        <p:spPr>
          <a:xfrm>
            <a:off x="1598644" y="1997839"/>
            <a:ext cx="9169969"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Rôle particulier de la composante militaire de l’ONU</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Assure la protection physique des enfants</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Contribue au suivi et à l’établissement de rapports en partageant des informations avec la composante Protection de l’enfance</a:t>
            </a:r>
          </a:p>
          <a:p>
            <a:pPr marL="285750" indent="-285750">
              <a:spcBef>
                <a:spcPts val="600"/>
              </a:spcBef>
              <a:spcAft>
                <a:spcPts val="600"/>
              </a:spcAft>
              <a:buFont typeface="Arial" panose="020B0604020202020204" pitchFamily="34" charset="0"/>
              <a:buChar char="•"/>
            </a:pPr>
            <a:r>
              <a:rPr lang="fr-FR" sz="2000" dirty="0">
                <a:latin typeface="Verdana"/>
                <a:ea typeface="Verdana"/>
              </a:rPr>
              <a:t>Protège les enfants qui se rendent ou sont remis à la mission jusqu’à ce que la composante Protection de l’enfance puisse intervenir</a:t>
            </a:r>
          </a:p>
          <a:p>
            <a:pPr marL="285750" indent="-285750" algn="l">
              <a:spcBef>
                <a:spcPts val="600"/>
              </a:spcBef>
              <a:spcAft>
                <a:spcPts val="600"/>
              </a:spcAft>
              <a:buFont typeface="Arial" panose="020B0604020202020204" pitchFamily="34" charset="0"/>
              <a:buChar char="•"/>
            </a:pPr>
            <a:r>
              <a:rPr lang="fr-FR" sz="2000" dirty="0">
                <a:effectLst/>
                <a:latin typeface="Verdana" panose="020B0604030504040204" pitchFamily="34" charset="0"/>
                <a:ea typeface="Times New Roman" panose="02020603050405020304" pitchFamily="18" charset="0"/>
                <a:cs typeface="Arial" panose="020B0604020202020204" pitchFamily="34" charset="0"/>
              </a:rPr>
              <a:t>Intègre la protection de l’enfance à la planification de toutes les opérations militaires</a:t>
            </a:r>
          </a:p>
        </p:txBody>
      </p:sp>
    </p:spTree>
    <p:extLst>
      <p:ext uri="{BB962C8B-B14F-4D97-AF65-F5344CB8AC3E}">
        <p14:creationId xmlns:p14="http://schemas.microsoft.com/office/powerpoint/2010/main" val="32067195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F49142C-B9E7-5E02-D4CE-0C59E89E55CF}"/>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 peut faire chaque agent de maintien de la paix ?</a:t>
            </a:r>
          </a:p>
        </p:txBody>
      </p:sp>
      <p:sp>
        <p:nvSpPr>
          <p:cNvPr id="8" name="TextBox 7">
            <a:extLst>
              <a:ext uri="{FF2B5EF4-FFF2-40B4-BE49-F238E27FC236}">
                <a16:creationId xmlns:a16="http://schemas.microsoft.com/office/drawing/2014/main" id="{22B74E8F-9A9F-7161-A030-5D89CE3CC04B}"/>
              </a:ext>
            </a:extLst>
          </p:cNvPr>
          <p:cNvSpPr txBox="1"/>
          <p:nvPr>
            <p:custDataLst>
              <p:tags r:id="rId2"/>
            </p:custDataLst>
          </p:nvPr>
        </p:nvSpPr>
        <p:spPr>
          <a:xfrm>
            <a:off x="1598644" y="1438354"/>
            <a:ext cx="9000000"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dirty="0">
                <a:latin typeface="Verdana"/>
                <a:ea typeface="Verdana"/>
              </a:rPr>
              <a:t>Identifier les menaces et les violations en matière de protection et y être attentif</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Consigner les informations essentielles sur les menaces ou les violations observées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Ne pas interroger les enfants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Protéger les informations sensibles</a:t>
            </a:r>
          </a:p>
          <a:p>
            <a:pPr marL="342900" indent="-342900">
              <a:spcBef>
                <a:spcPts val="600"/>
              </a:spcBef>
              <a:spcAft>
                <a:spcPts val="600"/>
              </a:spcAft>
              <a:buFont typeface="Arial" panose="020B0604020202020204" pitchFamily="34" charset="0"/>
              <a:buChar char="•"/>
            </a:pPr>
            <a:r>
              <a:rPr lang="fr-FR" sz="2000" dirty="0">
                <a:latin typeface="Verdana"/>
                <a:ea typeface="Verdana"/>
              </a:rPr>
              <a:t>Communiquer un rapport au personnel chargé de la protection de l’enfance et à d’autres experts</a:t>
            </a:r>
          </a:p>
        </p:txBody>
      </p:sp>
    </p:spTree>
    <p:extLst>
      <p:ext uri="{BB962C8B-B14F-4D97-AF65-F5344CB8AC3E}">
        <p14:creationId xmlns:p14="http://schemas.microsoft.com/office/powerpoint/2010/main" val="27292810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95CDF9-0A64-EB7A-22EC-689AA2BA5A30}"/>
              </a:ext>
            </a:extLst>
          </p:cNvPr>
          <p:cNvSpPr txBox="1"/>
          <p:nvPr>
            <p:custDataLst>
              <p:tags r:id="rId1"/>
            </p:custDataLst>
          </p:nvPr>
        </p:nvSpPr>
        <p:spPr>
          <a:xfrm>
            <a:off x="1245108" y="71607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À FAIRE</a:t>
            </a:r>
          </a:p>
        </p:txBody>
      </p:sp>
      <p:sp>
        <p:nvSpPr>
          <p:cNvPr id="3" name="TextBox 2">
            <a:extLst>
              <a:ext uri="{FF2B5EF4-FFF2-40B4-BE49-F238E27FC236}">
                <a16:creationId xmlns:a16="http://schemas.microsoft.com/office/drawing/2014/main" id="{DED0318C-A4D8-BD6D-9B52-187BB452989F}"/>
              </a:ext>
            </a:extLst>
          </p:cNvPr>
          <p:cNvSpPr txBox="1"/>
          <p:nvPr>
            <p:custDataLst>
              <p:tags r:id="rId2"/>
            </p:custDataLst>
          </p:nvPr>
        </p:nvSpPr>
        <p:spPr>
          <a:xfrm>
            <a:off x="1376979" y="1438354"/>
            <a:ext cx="9701783" cy="20928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dirty="0">
                <a:latin typeface="Verdana"/>
                <a:ea typeface="Verdana"/>
              </a:rPr>
              <a:t>Signaler les cas de mauvaise conduite</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Préserver la confidentialité des informations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Aiguiller les enfants victimes de violations vers les services compétents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Demander des orientations au conseiller à la protection de l’enfance, si nécessaire</a:t>
            </a:r>
          </a:p>
        </p:txBody>
      </p:sp>
      <p:pic>
        <p:nvPicPr>
          <p:cNvPr id="5" name="Picture 4">
            <a:extLst>
              <a:ext uri="{FF2B5EF4-FFF2-40B4-BE49-F238E27FC236}">
                <a16:creationId xmlns:a16="http://schemas.microsoft.com/office/drawing/2014/main" id="{F2C1B4D2-4FD8-32F8-10C2-4736FAD788C2}"/>
              </a:ext>
            </a:extLst>
          </p:cNvPr>
          <p:cNvPicPr>
            <a:picLocks noChangeAspect="1"/>
          </p:cNvPicPr>
          <p:nvPr>
            <p:custDataLst>
              <p:tags r:id="rId3"/>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p:blipFill>
        <p:spPr>
          <a:xfrm>
            <a:off x="2587418" y="3860934"/>
            <a:ext cx="7017161" cy="2696191"/>
          </a:xfrm>
          <a:prstGeom prst="rect">
            <a:avLst/>
          </a:prstGeom>
        </p:spPr>
      </p:pic>
    </p:spTree>
    <p:extLst>
      <p:ext uri="{BB962C8B-B14F-4D97-AF65-F5344CB8AC3E}">
        <p14:creationId xmlns:p14="http://schemas.microsoft.com/office/powerpoint/2010/main" val="17440978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1435B9-9E53-34BB-FFFC-7DEFB97BCAA8}"/>
              </a:ext>
            </a:extLst>
          </p:cNvPr>
          <p:cNvSpPr txBox="1"/>
          <p:nvPr>
            <p:custDataLst>
              <p:tags r:id="rId1"/>
            </p:custDataLst>
          </p:nvPr>
        </p:nvSpPr>
        <p:spPr>
          <a:xfrm>
            <a:off x="1245108" y="71607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À NE PAS FAIRE</a:t>
            </a:r>
          </a:p>
        </p:txBody>
      </p:sp>
      <p:sp>
        <p:nvSpPr>
          <p:cNvPr id="3" name="TextBox 2">
            <a:extLst>
              <a:ext uri="{FF2B5EF4-FFF2-40B4-BE49-F238E27FC236}">
                <a16:creationId xmlns:a16="http://schemas.microsoft.com/office/drawing/2014/main" id="{838724DE-C620-6D28-5B02-C9A06E5A6F60}"/>
              </a:ext>
            </a:extLst>
          </p:cNvPr>
          <p:cNvSpPr txBox="1"/>
          <p:nvPr>
            <p:custDataLst>
              <p:tags r:id="rId2"/>
            </p:custDataLst>
          </p:nvPr>
        </p:nvSpPr>
        <p:spPr>
          <a:xfrm>
            <a:off x="1151069" y="1438354"/>
            <a:ext cx="10155218" cy="17851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dirty="0">
                <a:latin typeface="Verdana"/>
                <a:ea typeface="Verdana"/>
              </a:rPr>
              <a:t>Ne pas faire appel à des enfants pour quelque service que ce soit</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Ne pas interroger les enfants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Ne pas prendre de photos d’enfants victimes de violations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Ne pas donner de l’argent, de la nourriture ou d’autre produits aux enfants</a:t>
            </a:r>
          </a:p>
        </p:txBody>
      </p:sp>
      <p:pic>
        <p:nvPicPr>
          <p:cNvPr id="6" name="Picture 5">
            <a:extLst>
              <a:ext uri="{FF2B5EF4-FFF2-40B4-BE49-F238E27FC236}">
                <a16:creationId xmlns:a16="http://schemas.microsoft.com/office/drawing/2014/main" id="{C3E07BD5-304A-A079-CBDC-4DF6F1192B90}"/>
              </a:ext>
            </a:extLst>
          </p:cNvPr>
          <p:cNvPicPr>
            <a:picLocks noChangeAspect="1"/>
          </p:cNvPicPr>
          <p:nvPr>
            <p:custDataLst>
              <p:tags r:id="rId3"/>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p:blipFill>
        <p:spPr>
          <a:xfrm>
            <a:off x="3300731" y="3545624"/>
            <a:ext cx="5590536" cy="2696400"/>
          </a:xfrm>
          <a:prstGeom prst="rect">
            <a:avLst/>
          </a:prstGeom>
        </p:spPr>
      </p:pic>
    </p:spTree>
    <p:extLst>
      <p:ext uri="{BB962C8B-B14F-4D97-AF65-F5344CB8AC3E}">
        <p14:creationId xmlns:p14="http://schemas.microsoft.com/office/powerpoint/2010/main" val="4656597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65B400-85C9-1D04-E2A9-E34C87DF253A}"/>
              </a:ext>
            </a:extLst>
          </p:cNvPr>
          <p:cNvSpPr txBox="1"/>
          <p:nvPr>
            <p:custDataLst>
              <p:tags r:id="rId1"/>
            </p:custDataLst>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Merci</a:t>
            </a:r>
          </a:p>
        </p:txBody>
      </p:sp>
    </p:spTree>
    <p:extLst>
      <p:ext uri="{BB962C8B-B14F-4D97-AF65-F5344CB8AC3E}">
        <p14:creationId xmlns:p14="http://schemas.microsoft.com/office/powerpoint/2010/main" val="37207855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group of people walking on a street&#10;&#10;Description automatically generated">
            <a:extLst>
              <a:ext uri="{FF2B5EF4-FFF2-40B4-BE49-F238E27FC236}">
                <a16:creationId xmlns:a16="http://schemas.microsoft.com/office/drawing/2014/main" id="{F61B2DD6-EB21-7464-A75C-64A5D541957F}"/>
              </a:ext>
            </a:extLst>
          </p:cNvPr>
          <p:cNvPicPr>
            <a:picLocks noChangeAspect="1"/>
          </p:cNvPicPr>
          <p:nvPr>
            <p:custDataLst>
              <p:tags r:id="rId1"/>
            </p:custDataLst>
          </p:nvPr>
        </p:nvPicPr>
        <p:blipFill>
          <a:blip r:embed="rId6">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701186" y="1796896"/>
            <a:ext cx="6120000" cy="4080000"/>
          </a:xfrm>
          <a:prstGeom prst="rect">
            <a:avLst/>
          </a:prstGeom>
        </p:spPr>
      </p:pic>
      <p:sp>
        <p:nvSpPr>
          <p:cNvPr id="3" name="TextBox 2">
            <a:extLst>
              <a:ext uri="{FF2B5EF4-FFF2-40B4-BE49-F238E27FC236}">
                <a16:creationId xmlns:a16="http://schemas.microsoft.com/office/drawing/2014/main" id="{4B07FEC4-BD07-EF15-C7B6-A58FBD2644F9}"/>
              </a:ext>
            </a:extLst>
          </p:cNvPr>
          <p:cNvSpPr txBox="1"/>
          <p:nvPr>
            <p:custDataLst>
              <p:tags r:id="rId2"/>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2.6.3</a:t>
            </a:r>
          </a:p>
        </p:txBody>
      </p:sp>
      <p:sp>
        <p:nvSpPr>
          <p:cNvPr id="7" name="TextBox 6">
            <a:extLst>
              <a:ext uri="{FF2B5EF4-FFF2-40B4-BE49-F238E27FC236}">
                <a16:creationId xmlns:a16="http://schemas.microsoft.com/office/drawing/2014/main" id="{DD7ECCAD-1A69-DD1C-4494-C5D639A54A7F}"/>
              </a:ext>
            </a:extLst>
          </p:cNvPr>
          <p:cNvSpPr txBox="1"/>
          <p:nvPr>
            <p:custDataLst>
              <p:tags r:id="rId3"/>
            </p:custDataLst>
          </p:nvPr>
        </p:nvSpPr>
        <p:spPr>
          <a:xfrm>
            <a:off x="1598644" y="1438354"/>
            <a:ext cx="3600000"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panose="020B0604030504040204" pitchFamily="34" charset="0"/>
                <a:ea typeface="Verdana" panose="020B0604030504040204" pitchFamily="34" charset="0"/>
              </a:rPr>
              <a:t>Scénario 1</a:t>
            </a:r>
          </a:p>
          <a:p>
            <a:pPr>
              <a:spcBef>
                <a:spcPts val="600"/>
              </a:spcBef>
              <a:spcAft>
                <a:spcPts val="600"/>
              </a:spcAft>
            </a:pPr>
            <a:r>
              <a:rPr lang="fr-FR" sz="2000" dirty="0">
                <a:latin typeface="Verdana" panose="020B0604030504040204" pitchFamily="34" charset="0"/>
                <a:ea typeface="Verdana" panose="020B0604030504040204" pitchFamily="34" charset="0"/>
              </a:rPr>
              <a:t>Vous venez d’être déployé dans le cadre d’une mission de maintien de la paix de l’ONU. </a:t>
            </a:r>
          </a:p>
          <a:p>
            <a:pPr>
              <a:spcBef>
                <a:spcPts val="600"/>
              </a:spcBef>
              <a:spcAft>
                <a:spcPts val="600"/>
              </a:spcAft>
            </a:pPr>
            <a:r>
              <a:rPr lang="fr-FR" sz="2000" dirty="0">
                <a:latin typeface="Verdana" panose="020B0604030504040204" pitchFamily="34" charset="0"/>
                <a:ea typeface="Verdana" panose="020B0604030504040204" pitchFamily="34" charset="0"/>
              </a:rPr>
              <a:t>Alors que vous attendez à un carrefour, deux petits garçons viennent vous proposer de nettoyer votre voiture pour une petite somme d’argent. </a:t>
            </a:r>
          </a:p>
        </p:txBody>
      </p:sp>
    </p:spTree>
    <p:extLst>
      <p:ext uri="{BB962C8B-B14F-4D97-AF65-F5344CB8AC3E}">
        <p14:creationId xmlns:p14="http://schemas.microsoft.com/office/powerpoint/2010/main" val="38253801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aerial view of a field&#10;&#10;Description automatically generated">
            <a:extLst>
              <a:ext uri="{FF2B5EF4-FFF2-40B4-BE49-F238E27FC236}">
                <a16:creationId xmlns:a16="http://schemas.microsoft.com/office/drawing/2014/main" id="{DFBAEAE8-4B12-0CDD-1E4E-FE28DDA8091F}"/>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5815583" y="1784689"/>
            <a:ext cx="6120000" cy="4079999"/>
          </a:xfrm>
          <a:prstGeom prst="rect">
            <a:avLst/>
          </a:prstGeom>
        </p:spPr>
      </p:pic>
      <p:sp>
        <p:nvSpPr>
          <p:cNvPr id="3" name="TextBox 2">
            <a:extLst>
              <a:ext uri="{FF2B5EF4-FFF2-40B4-BE49-F238E27FC236}">
                <a16:creationId xmlns:a16="http://schemas.microsoft.com/office/drawing/2014/main" id="{57A623C7-801F-7C4E-DC2C-7A0A395EF5BC}"/>
              </a:ext>
            </a:extLst>
          </p:cNvPr>
          <p:cNvSpPr txBox="1"/>
          <p:nvPr>
            <p:custDataLst>
              <p:tags r:id="rId2"/>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2.6.3</a:t>
            </a:r>
          </a:p>
        </p:txBody>
      </p:sp>
      <p:sp>
        <p:nvSpPr>
          <p:cNvPr id="7" name="TextBox 6">
            <a:extLst>
              <a:ext uri="{FF2B5EF4-FFF2-40B4-BE49-F238E27FC236}">
                <a16:creationId xmlns:a16="http://schemas.microsoft.com/office/drawing/2014/main" id="{E3BC722B-CB54-E017-10D1-FD383A69CECC}"/>
              </a:ext>
            </a:extLst>
          </p:cNvPr>
          <p:cNvSpPr txBox="1"/>
          <p:nvPr>
            <p:custDataLst>
              <p:tags r:id="rId3"/>
            </p:custDataLst>
          </p:nvPr>
        </p:nvSpPr>
        <p:spPr>
          <a:xfrm>
            <a:off x="1598644" y="1438354"/>
            <a:ext cx="3600000" cy="40934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panose="020B0604030504040204" pitchFamily="34" charset="0"/>
                <a:ea typeface="Verdana" panose="020B0604030504040204" pitchFamily="34" charset="0"/>
              </a:rPr>
              <a:t>Scénario 2</a:t>
            </a:r>
          </a:p>
          <a:p>
            <a:pPr>
              <a:spcBef>
                <a:spcPts val="600"/>
              </a:spcBef>
              <a:spcAft>
                <a:spcPts val="600"/>
              </a:spcAft>
            </a:pPr>
            <a:r>
              <a:rPr lang="fr-FR" sz="2000" dirty="0">
                <a:latin typeface="Verdana" panose="020B0604030504040204" pitchFamily="34" charset="0"/>
                <a:ea typeface="Verdana" panose="020B0604030504040204" pitchFamily="34" charset="0"/>
              </a:rPr>
              <a:t>Alors que vous vous promenez dans l’enceinte de la mission, vous remarquez qu’un agent d’UNPOL discute avec deux adolescentes après leur avoir remis des cartons de nourriture.</a:t>
            </a:r>
          </a:p>
          <a:p>
            <a:pPr>
              <a:spcBef>
                <a:spcPts val="600"/>
              </a:spcBef>
              <a:spcAft>
                <a:spcPts val="600"/>
              </a:spcAft>
            </a:pPr>
            <a:r>
              <a:rPr lang="fr-FR" sz="2000" dirty="0">
                <a:latin typeface="Verdana" panose="020B0604030504040204" pitchFamily="34" charset="0"/>
                <a:ea typeface="Verdana" panose="020B0604030504040204" pitchFamily="34" charset="0"/>
              </a:rPr>
              <a:t>Au bout d’un moment, vous les voyez partir ensemble. </a:t>
            </a:r>
          </a:p>
        </p:txBody>
      </p:sp>
    </p:spTree>
    <p:extLst>
      <p:ext uri="{BB962C8B-B14F-4D97-AF65-F5344CB8AC3E}">
        <p14:creationId xmlns:p14="http://schemas.microsoft.com/office/powerpoint/2010/main" val="11280347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group of people on a football field&#10;&#10;Description automatically generated">
            <a:extLst>
              <a:ext uri="{FF2B5EF4-FFF2-40B4-BE49-F238E27FC236}">
                <a16:creationId xmlns:a16="http://schemas.microsoft.com/office/drawing/2014/main" id="{FF7AB39B-7806-9F61-18A3-902EFC6A9379}"/>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5745746" y="1711522"/>
            <a:ext cx="6120000" cy="4080000"/>
          </a:xfrm>
          <a:prstGeom prst="rect">
            <a:avLst/>
          </a:prstGeom>
        </p:spPr>
      </p:pic>
      <p:sp>
        <p:nvSpPr>
          <p:cNvPr id="3" name="TextBox 2">
            <a:extLst>
              <a:ext uri="{FF2B5EF4-FFF2-40B4-BE49-F238E27FC236}">
                <a16:creationId xmlns:a16="http://schemas.microsoft.com/office/drawing/2014/main" id="{F2E51C1B-A437-D483-3842-3FAA4577A954}"/>
              </a:ext>
            </a:extLst>
          </p:cNvPr>
          <p:cNvSpPr txBox="1"/>
          <p:nvPr>
            <p:custDataLst>
              <p:tags r:id="rId2"/>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2.6.3</a:t>
            </a:r>
          </a:p>
        </p:txBody>
      </p:sp>
      <p:sp>
        <p:nvSpPr>
          <p:cNvPr id="7" name="TextBox 6">
            <a:extLst>
              <a:ext uri="{FF2B5EF4-FFF2-40B4-BE49-F238E27FC236}">
                <a16:creationId xmlns:a16="http://schemas.microsoft.com/office/drawing/2014/main" id="{0C281F3D-310D-B943-3C69-0301DBC08EA2}"/>
              </a:ext>
            </a:extLst>
          </p:cNvPr>
          <p:cNvSpPr txBox="1"/>
          <p:nvPr>
            <p:custDataLst>
              <p:tags r:id="rId3"/>
            </p:custDataLst>
          </p:nvPr>
        </p:nvSpPr>
        <p:spPr>
          <a:xfrm>
            <a:off x="1598644" y="1438354"/>
            <a:ext cx="3600000"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panose="020B0604030504040204" pitchFamily="34" charset="0"/>
                <a:ea typeface="Verdana" panose="020B0604030504040204" pitchFamily="34" charset="0"/>
              </a:rPr>
              <a:t>Scénario 3</a:t>
            </a:r>
          </a:p>
          <a:p>
            <a:pPr>
              <a:spcBef>
                <a:spcPts val="600"/>
              </a:spcBef>
              <a:spcAft>
                <a:spcPts val="600"/>
              </a:spcAft>
            </a:pPr>
            <a:r>
              <a:rPr lang="fr-FR" sz="2000" dirty="0">
                <a:latin typeface="Verdana" panose="020B0604030504040204" pitchFamily="34" charset="0"/>
                <a:ea typeface="Verdana" panose="020B0604030504040204" pitchFamily="34" charset="0"/>
              </a:rPr>
              <a:t>Vous disputez un match de football avec d’autres membres du personnel de maintien de la paix pendant vos heures de repos. </a:t>
            </a:r>
          </a:p>
          <a:p>
            <a:pPr>
              <a:spcBef>
                <a:spcPts val="600"/>
              </a:spcBef>
              <a:spcAft>
                <a:spcPts val="600"/>
              </a:spcAft>
            </a:pPr>
            <a:r>
              <a:rPr lang="fr-FR" sz="2000" dirty="0">
                <a:latin typeface="Verdana" panose="020B0604030504040204" pitchFamily="34" charset="0"/>
                <a:ea typeface="Verdana" panose="020B0604030504040204" pitchFamily="34" charset="0"/>
              </a:rPr>
              <a:t>Des enfants qui vous regardent jouer vous demandent s’ils peuvent se joindre à vous.</a:t>
            </a:r>
          </a:p>
        </p:txBody>
      </p:sp>
    </p:spTree>
    <p:extLst>
      <p:ext uri="{BB962C8B-B14F-4D97-AF65-F5344CB8AC3E}">
        <p14:creationId xmlns:p14="http://schemas.microsoft.com/office/powerpoint/2010/main" val="3351269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972B39D2-0CAB-1A3F-0D31-F3100763FFE3}"/>
              </a:ext>
            </a:extLst>
          </p:cNvPr>
          <p:cNvGraphicFramePr>
            <a:graphicFrameLocks noGrp="1"/>
          </p:cNvGraphicFramePr>
          <p:nvPr>
            <p:custDataLst>
              <p:tags r:id="rId1"/>
            </p:custDataLst>
            <p:extLst>
              <p:ext uri="{D42A27DB-BD31-4B8C-83A1-F6EECF244321}">
                <p14:modId xmlns:p14="http://schemas.microsoft.com/office/powerpoint/2010/main" val="3768620634"/>
              </p:ext>
            </p:extLst>
          </p:nvPr>
        </p:nvGraphicFramePr>
        <p:xfrm>
          <a:off x="1596000" y="1589280"/>
          <a:ext cx="8999999" cy="367944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540000">
                <a:tc>
                  <a:txBody>
                    <a:bodyPr/>
                    <a:lstStyle/>
                    <a:p>
                      <a:pPr algn="ctr">
                        <a:spcBef>
                          <a:spcPts val="1200"/>
                        </a:spcBef>
                        <a:spcAft>
                          <a:spcPts val="1200"/>
                        </a:spcAft>
                      </a:pPr>
                      <a:r>
                        <a:rPr lang="fr-FR" sz="2000" dirty="0">
                          <a:solidFill>
                            <a:srgbClr val="0055A5"/>
                          </a:solidFill>
                          <a:latin typeface="Verdana"/>
                          <a:ea typeface="Verdana"/>
                        </a:rPr>
                        <a:t>Résultats de l’apprentissage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457200" lvl="0" indent="-457200">
                        <a:spcBef>
                          <a:spcPts val="1200"/>
                        </a:spcBef>
                        <a:spcAft>
                          <a:spcPts val="1200"/>
                        </a:spcAft>
                        <a:buFont typeface="+mj-lt"/>
                        <a:buAutoNum type="arabicPeriod"/>
                      </a:pPr>
                      <a:r>
                        <a:rPr lang="fr-FR" sz="2000" dirty="0">
                          <a:solidFill>
                            <a:schemeClr val="dk1"/>
                          </a:solidFill>
                          <a:effectLst/>
                          <a:latin typeface="Verdana"/>
                          <a:ea typeface="Verdana"/>
                          <a:cs typeface="+mn-cs"/>
                        </a:rPr>
                        <a:t>Définir un enfant selon le droit international.</a:t>
                      </a:r>
                    </a:p>
                    <a:p>
                      <a:pPr marL="457200" lvl="0" indent="-457200">
                        <a:spcBef>
                          <a:spcPts val="1200"/>
                        </a:spcBef>
                        <a:spcAft>
                          <a:spcPts val="1200"/>
                        </a:spcAft>
                        <a:buFont typeface="+mj-lt"/>
                        <a:buAutoNum type="arabicPeriod"/>
                      </a:pPr>
                      <a:r>
                        <a:rPr lang="fr-FR" sz="2000" dirty="0">
                          <a:solidFill>
                            <a:schemeClr val="dk1"/>
                          </a:solidFill>
                          <a:effectLst/>
                          <a:latin typeface="Verdana"/>
                          <a:ea typeface="Verdana"/>
                          <a:cs typeface="+mn-cs"/>
                        </a:rPr>
                        <a:t>Expliquer pourquoi les enfants ont besoin d’une protection spéciale, en particulier pendant les conflits armés.</a:t>
                      </a:r>
                    </a:p>
                    <a:p>
                      <a:pPr marL="457200" lvl="0" indent="-457200">
                        <a:spcBef>
                          <a:spcPts val="1200"/>
                        </a:spcBef>
                        <a:spcAft>
                          <a:spcPts val="1200"/>
                        </a:spcAft>
                        <a:buFont typeface="+mj-lt"/>
                        <a:buAutoNum type="arabicPeriod"/>
                      </a:pPr>
                      <a:r>
                        <a:rPr lang="fr-FR" sz="2000" dirty="0">
                          <a:solidFill>
                            <a:schemeClr val="dk1"/>
                          </a:solidFill>
                          <a:effectLst/>
                          <a:latin typeface="Verdana"/>
                          <a:ea typeface="Verdana"/>
                          <a:cs typeface="+mn-cs"/>
                        </a:rPr>
                        <a:t>Identifier les six violations graves commises à l’encontre des enfants dans les situations de conflit armé.</a:t>
                      </a:r>
                    </a:p>
                    <a:p>
                      <a:pPr marL="457200" lvl="0" indent="-457200">
                        <a:spcBef>
                          <a:spcPts val="1200"/>
                        </a:spcBef>
                        <a:spcAft>
                          <a:spcPts val="1200"/>
                        </a:spcAft>
                        <a:buFont typeface="+mj-lt"/>
                        <a:buAutoNum type="arabicPeriod"/>
                      </a:pPr>
                      <a:r>
                        <a:rPr lang="fr-FR" sz="2000" dirty="0">
                          <a:solidFill>
                            <a:schemeClr val="dk1"/>
                          </a:solidFill>
                          <a:effectLst/>
                          <a:latin typeface="Verdana"/>
                          <a:ea typeface="Verdana"/>
                          <a:cs typeface="+mn-cs"/>
                        </a:rPr>
                        <a:t>Énumérer les mesures que le personnel de maintien de la paix de l’ONU peut mettre en œuvre pour protéger les enfants.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25470978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12191541-8E00-2420-0D12-EAC7587A4909}"/>
              </a:ext>
            </a:extLst>
          </p:cNvPr>
          <p:cNvGraphicFramePr>
            <a:graphicFrameLocks noGrp="1"/>
          </p:cNvGraphicFramePr>
          <p:nvPr>
            <p:custDataLst>
              <p:tags r:id="rId1"/>
            </p:custDataLst>
            <p:extLst>
              <p:ext uri="{D42A27DB-BD31-4B8C-83A1-F6EECF244321}">
                <p14:modId xmlns:p14="http://schemas.microsoft.com/office/powerpoint/2010/main" val="2177712935"/>
              </p:ext>
            </p:extLst>
          </p:nvPr>
        </p:nvGraphicFramePr>
        <p:xfrm>
          <a:off x="1086522" y="2057400"/>
          <a:ext cx="10230523" cy="2743200"/>
        </p:xfrm>
        <a:graphic>
          <a:graphicData uri="http://schemas.openxmlformats.org/drawingml/2006/table">
            <a:tbl>
              <a:tblPr firstRow="1" firstCol="1" bandRow="1">
                <a:tableStyleId>{5C22544A-7EE6-4342-B048-85BDC9FD1C3A}</a:tableStyleId>
              </a:tblPr>
              <a:tblGrid>
                <a:gridCol w="2406986">
                  <a:extLst>
                    <a:ext uri="{9D8B030D-6E8A-4147-A177-3AD203B41FA5}">
                      <a16:colId xmlns:a16="http://schemas.microsoft.com/office/drawing/2014/main" val="2117369804"/>
                    </a:ext>
                  </a:extLst>
                </a:gridCol>
                <a:gridCol w="7823537">
                  <a:extLst>
                    <a:ext uri="{9D8B030D-6E8A-4147-A177-3AD203B41FA5}">
                      <a16:colId xmlns:a16="http://schemas.microsoft.com/office/drawing/2014/main" val="2504447503"/>
                    </a:ext>
                  </a:extLst>
                </a:gridCol>
              </a:tblGrid>
              <a:tr h="914400">
                <a:tc gridSpan="2">
                  <a:txBody>
                    <a:bodyPr/>
                    <a:lstStyle/>
                    <a:p>
                      <a:pPr marL="0" marR="0">
                        <a:lnSpc>
                          <a:spcPct val="100000"/>
                        </a:lnSpc>
                        <a:spcBef>
                          <a:spcPts val="600"/>
                        </a:spcBef>
                        <a:spcAft>
                          <a:spcPts val="600"/>
                        </a:spcAft>
                      </a:pPr>
                      <a:r>
                        <a:rPr lang="fr-FR" sz="2000" dirty="0">
                          <a:solidFill>
                            <a:srgbClr val="0055A5"/>
                          </a:solidFill>
                          <a:effectLst/>
                          <a:latin typeface="Verdana"/>
                          <a:ea typeface="Verdana"/>
                        </a:rPr>
                        <a:t>Activité d’apprentissage obligatoire 2.6.1 : Le destin d’un enfant – Protection de l’enfance et maintien de la paix</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2165574739"/>
                  </a:ext>
                </a:extLst>
              </a:tr>
              <a:tr h="914400">
                <a:tc>
                  <a:txBody>
                    <a:bodyPr/>
                    <a:lstStyle/>
                    <a:p>
                      <a:pPr marL="0" marR="0" algn="r">
                        <a:lnSpc>
                          <a:spcPct val="100000"/>
                        </a:lnSpc>
                        <a:spcBef>
                          <a:spcPts val="600"/>
                        </a:spcBef>
                        <a:spcAft>
                          <a:spcPts val="600"/>
                        </a:spcAft>
                      </a:pPr>
                      <a:r>
                        <a:rPr lang="fr-FR" sz="2000" dirty="0">
                          <a:solidFill>
                            <a:srgbClr val="0556A6"/>
                          </a:solidFill>
                          <a:effectLst/>
                          <a:latin typeface="Verdana"/>
                          <a:ea typeface="Verdana"/>
                          <a:cs typeface="Arial"/>
                        </a:rPr>
                        <a:t>Objet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600"/>
                        </a:spcBef>
                        <a:spcAft>
                          <a:spcPts val="600"/>
                        </a:spcAft>
                      </a:pPr>
                      <a:r>
                        <a:rPr lang="fr-FR" sz="2000" dirty="0">
                          <a:solidFill>
                            <a:schemeClr val="dk1"/>
                          </a:solidFill>
                          <a:effectLst/>
                          <a:latin typeface="Verdana"/>
                          <a:ea typeface="Verdana"/>
                          <a:cs typeface="+mn-cs"/>
                        </a:rPr>
                        <a:t>Examiner l’impact des conflits sur les enfants et l’importance de leur accorder une protection particulière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996522"/>
                  </a:ext>
                </a:extLst>
              </a:tr>
              <a:tr h="914400">
                <a:tc>
                  <a:txBody>
                    <a:bodyPr/>
                    <a:lstStyle/>
                    <a:p>
                      <a:pPr marL="0" marR="0" algn="r">
                        <a:lnSpc>
                          <a:spcPct val="100000"/>
                        </a:lnSpc>
                        <a:spcBef>
                          <a:spcPts val="600"/>
                        </a:spcBef>
                        <a:spcAft>
                          <a:spcPts val="600"/>
                        </a:spcAft>
                      </a:pPr>
                      <a:r>
                        <a:rPr lang="fr-FR" sz="2000" dirty="0">
                          <a:solidFill>
                            <a:srgbClr val="0556A6"/>
                          </a:solidFill>
                          <a:effectLst/>
                          <a:latin typeface="Verdana"/>
                          <a:ea typeface="Verdana"/>
                        </a:rPr>
                        <a:t>Temps imparti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600"/>
                        </a:spcBef>
                        <a:spcAft>
                          <a:spcPts val="600"/>
                        </a:spcAft>
                      </a:pPr>
                      <a:r>
                        <a:rPr lang="fr-FR" sz="2000" dirty="0">
                          <a:effectLst/>
                          <a:latin typeface="Verdana" panose="020B0604030504040204" pitchFamily="34" charset="0"/>
                          <a:ea typeface="Verdana" panose="020B0604030504040204" pitchFamily="34" charset="0"/>
                        </a:rPr>
                        <a:t>15 minutes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8295258"/>
                  </a:ext>
                </a:extLst>
              </a:tr>
            </a:tbl>
          </a:graphicData>
        </a:graphic>
      </p:graphicFrame>
    </p:spTree>
    <p:extLst>
      <p:ext uri="{BB962C8B-B14F-4D97-AF65-F5344CB8AC3E}">
        <p14:creationId xmlns:p14="http://schemas.microsoft.com/office/powerpoint/2010/main" val="1125233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1435B9-9E53-34BB-FFFC-7DEFB97BCAA8}"/>
              </a:ext>
            </a:extLst>
          </p:cNvPr>
          <p:cNvSpPr txBox="1"/>
          <p:nvPr>
            <p:custDataLst>
              <p:tags r:id="rId1"/>
            </p:custDataLst>
          </p:nvPr>
        </p:nvSpPr>
        <p:spPr>
          <a:xfrm>
            <a:off x="1245108" y="71607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2.6.1 : Vidéo de l’ONU</a:t>
            </a:r>
          </a:p>
        </p:txBody>
      </p:sp>
      <p:pic>
        <p:nvPicPr>
          <p:cNvPr id="6" name="A Childs Fate - Child Protection and Peacekeeping (1)">
            <a:hlinkClick r:id="" action="ppaction://media"/>
            <a:extLst>
              <a:ext uri="{FF2B5EF4-FFF2-40B4-BE49-F238E27FC236}">
                <a16:creationId xmlns:a16="http://schemas.microsoft.com/office/drawing/2014/main" id="{F28D8B0E-892A-0A4F-3FD1-234C0F62D5F0}"/>
              </a:ext>
            </a:extLst>
          </p:cNvPr>
          <p:cNvPicPr>
            <a:picLocks noChangeAspect="1"/>
          </p:cNvPicPr>
          <p:nvPr>
            <a:videoFile r:link="rId3"/>
            <p:custDataLst>
              <p:tags r:id="rId4"/>
            </p:custDataLst>
            <p:extLst>
              <p:ext uri="{DAA4B4D4-6D71-4841-9C94-3DE7FCFB9230}">
                <p14:media xmlns:p14="http://schemas.microsoft.com/office/powerpoint/2010/main" r:embed="rId2"/>
              </p:ext>
            </p:extLst>
          </p:nvPr>
        </p:nvPicPr>
        <p:blipFill>
          <a:blip r:embed="rId6"/>
          <a:stretch>
            <a:fillRect/>
          </a:stretch>
        </p:blipFill>
        <p:spPr>
          <a:xfrm>
            <a:off x="1595999" y="1261207"/>
            <a:ext cx="9000000" cy="5062500"/>
          </a:xfrm>
          <a:prstGeom prst="rect">
            <a:avLst/>
          </a:prstGeom>
        </p:spPr>
      </p:pic>
    </p:spTree>
    <p:extLst>
      <p:ext uri="{BB962C8B-B14F-4D97-AF65-F5344CB8AC3E}">
        <p14:creationId xmlns:p14="http://schemas.microsoft.com/office/powerpoint/2010/main" val="872443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231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1FAD2D-732D-ABAE-1ABD-39D40EFC4ABA}"/>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Définitions</a:t>
            </a:r>
          </a:p>
        </p:txBody>
      </p:sp>
      <p:sp>
        <p:nvSpPr>
          <p:cNvPr id="4" name="TextBox 3">
            <a:extLst>
              <a:ext uri="{FF2B5EF4-FFF2-40B4-BE49-F238E27FC236}">
                <a16:creationId xmlns:a16="http://schemas.microsoft.com/office/drawing/2014/main" id="{A3716B79-A441-0833-EB98-14685FE6F468}"/>
              </a:ext>
            </a:extLst>
          </p:cNvPr>
          <p:cNvSpPr txBox="1"/>
          <p:nvPr>
            <p:custDataLst>
              <p:tags r:id="rId2"/>
            </p:custDataLst>
          </p:nvPr>
        </p:nvSpPr>
        <p:spPr>
          <a:xfrm>
            <a:off x="1595999" y="1533329"/>
            <a:ext cx="9000000"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Qui doit-on considérer comme un enfant ?</a:t>
            </a:r>
          </a:p>
          <a:p>
            <a:pPr>
              <a:spcBef>
                <a:spcPts val="600"/>
              </a:spcBef>
              <a:spcAft>
                <a:spcPts val="600"/>
              </a:spcAft>
            </a:pPr>
            <a:r>
              <a:rPr lang="fr-FR" sz="2000" dirty="0">
                <a:latin typeface="Verdana"/>
                <a:ea typeface="Verdana"/>
              </a:rPr>
              <a:t>La Convention de l’ONU sur les droits de l’enfant (CDE) énonce qu’un enfant :</a:t>
            </a:r>
          </a:p>
          <a:p>
            <a:pPr marL="342900" indent="-342900">
              <a:spcBef>
                <a:spcPts val="600"/>
              </a:spcBef>
              <a:spcAft>
                <a:spcPts val="600"/>
              </a:spcAft>
              <a:buFont typeface="Arial" panose="020B0604020202020204" pitchFamily="34" charset="0"/>
              <a:buChar char="•"/>
            </a:pPr>
            <a:r>
              <a:rPr lang="fr-FR" sz="2000" dirty="0">
                <a:latin typeface="Verdana"/>
                <a:ea typeface="Verdana"/>
              </a:rPr>
              <a:t> </a:t>
            </a:r>
            <a:r>
              <a:rPr lang="fr-FR" sz="2000" i="1" dirty="0">
                <a:latin typeface="Verdana"/>
                <a:ea typeface="Verdana"/>
              </a:rPr>
              <a:t>« S’entend de tout être humain âgé de moins de dix-huit ans, sauf si la majorité est atteinte plus tôt en vertu de la législation qui lui est applicable ».</a:t>
            </a:r>
          </a:p>
          <a:p>
            <a:pPr algn="r">
              <a:spcBef>
                <a:spcPts val="600"/>
              </a:spcBef>
              <a:spcAft>
                <a:spcPts val="600"/>
              </a:spcAft>
            </a:pPr>
            <a:r>
              <a:rPr lang="fr-FR" sz="2000" i="1" dirty="0">
                <a:latin typeface="Verdana"/>
                <a:ea typeface="Verdana"/>
              </a:rPr>
              <a:t>(CDE, art. 1)</a:t>
            </a:r>
          </a:p>
          <a:p>
            <a:pPr>
              <a:spcBef>
                <a:spcPts val="600"/>
              </a:spcBef>
              <a:spcAft>
                <a:spcPts val="600"/>
              </a:spcAft>
            </a:pPr>
            <a:endParaRPr lang="fr-FR" sz="2000" b="1" dirty="0">
              <a:latin typeface="Verdana"/>
              <a:ea typeface="Verdana"/>
            </a:endParaRPr>
          </a:p>
          <a:p>
            <a:pPr>
              <a:spcBef>
                <a:spcPts val="600"/>
              </a:spcBef>
              <a:spcAft>
                <a:spcPts val="600"/>
              </a:spcAft>
            </a:pPr>
            <a:r>
              <a:rPr lang="fr-FR" sz="2000" b="1" dirty="0">
                <a:latin typeface="Verdana"/>
                <a:ea typeface="Verdana"/>
              </a:rPr>
              <a:t>Dans ses normes, l’ONU définit un enfant comme toute personne âgée de moins de 18 ans</a:t>
            </a:r>
          </a:p>
          <a:p>
            <a:pPr marL="285750" indent="-285750">
              <a:spcBef>
                <a:spcPts val="600"/>
              </a:spcBef>
              <a:spcAft>
                <a:spcPts val="600"/>
              </a:spcAft>
              <a:buFont typeface="Arial" panose="020B0604020202020204" pitchFamily="34" charset="0"/>
              <a:buChar char="•"/>
            </a:pPr>
            <a:r>
              <a:rPr lang="fr-FR" sz="2000" dirty="0">
                <a:effectLst/>
                <a:latin typeface="Verdana" panose="020B0604030504040204" pitchFamily="34" charset="0"/>
                <a:ea typeface="Calibri" panose="020F0502020204030204" pitchFamily="34" charset="0"/>
                <a:cs typeface="Arial" panose="020B0604020202020204" pitchFamily="34" charset="0"/>
              </a:rPr>
              <a:t>Cette définition sous-tend les actions de l’ensemble du personnel de maintien de la paix de l’ONU</a:t>
            </a:r>
          </a:p>
        </p:txBody>
      </p:sp>
    </p:spTree>
    <p:extLst>
      <p:ext uri="{BB962C8B-B14F-4D97-AF65-F5344CB8AC3E}">
        <p14:creationId xmlns:p14="http://schemas.microsoft.com/office/powerpoint/2010/main" val="1540209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1FAD2D-732D-ABAE-1ABD-39D40EFC4ABA}"/>
              </a:ext>
            </a:extLst>
          </p:cNvPr>
          <p:cNvSpPr txBox="1"/>
          <p:nvPr>
            <p:custDataLst>
              <p:tags r:id="rId1"/>
            </p:custDataLst>
          </p:nvPr>
        </p:nvSpPr>
        <p:spPr>
          <a:xfrm>
            <a:off x="1245108" y="791633"/>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Qu’est-ce que la protection de l’enfance ?</a:t>
            </a:r>
          </a:p>
        </p:txBody>
      </p:sp>
      <p:sp>
        <p:nvSpPr>
          <p:cNvPr id="4" name="TextBox 3">
            <a:extLst>
              <a:ext uri="{FF2B5EF4-FFF2-40B4-BE49-F238E27FC236}">
                <a16:creationId xmlns:a16="http://schemas.microsoft.com/office/drawing/2014/main" id="{A3716B79-A441-0833-EB98-14685FE6F468}"/>
              </a:ext>
            </a:extLst>
          </p:cNvPr>
          <p:cNvSpPr txBox="1"/>
          <p:nvPr>
            <p:custDataLst>
              <p:tags r:id="rId2"/>
            </p:custDataLst>
          </p:nvPr>
        </p:nvSpPr>
        <p:spPr>
          <a:xfrm>
            <a:off x="1484225" y="1438354"/>
            <a:ext cx="9223548"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b="1" dirty="0">
                <a:latin typeface="Verdana"/>
                <a:ea typeface="Verdana"/>
              </a:rPr>
              <a:t>La protection de l’enfance a pour objectif de :</a:t>
            </a:r>
          </a:p>
          <a:p>
            <a:pPr marL="895350" indent="-342900">
              <a:spcBef>
                <a:spcPts val="600"/>
              </a:spcBef>
              <a:spcAft>
                <a:spcPts val="600"/>
              </a:spcAft>
              <a:buFont typeface="Verdana" panose="020B0604030504040204" pitchFamily="34" charset="0"/>
              <a:buChar char="-"/>
            </a:pPr>
            <a:r>
              <a:rPr lang="fr-FR" sz="2000" dirty="0">
                <a:latin typeface="Verdana"/>
                <a:ea typeface="Verdana"/>
              </a:rPr>
              <a:t>Protéger les enfants contre la violence, les abus et la négligence</a:t>
            </a:r>
          </a:p>
          <a:p>
            <a:pPr marL="895350" indent="-342900">
              <a:spcBef>
                <a:spcPts val="600"/>
              </a:spcBef>
              <a:spcAft>
                <a:spcPts val="600"/>
              </a:spcAft>
              <a:buFont typeface="Verdana" panose="020B0604030504040204" pitchFamily="34" charset="0"/>
              <a:buChar char="-"/>
            </a:pPr>
            <a:r>
              <a:rPr lang="fr-FR" sz="2000" dirty="0">
                <a:latin typeface="Verdana"/>
                <a:ea typeface="Verdana"/>
              </a:rPr>
              <a:t>Promouvoir leurs droits</a:t>
            </a:r>
          </a:p>
          <a:p>
            <a:pPr marL="622300" indent="-273050">
              <a:spcBef>
                <a:spcPts val="600"/>
              </a:spcBef>
              <a:spcAft>
                <a:spcPts val="600"/>
              </a:spcAft>
              <a:buFont typeface="Arial" panose="020B0604020202020204" pitchFamily="34" charset="0"/>
              <a:buChar char="•"/>
            </a:pPr>
            <a:endParaRPr lang="fr-FR" sz="2000" dirty="0">
              <a:latin typeface="Verdana"/>
              <a:ea typeface="Verdana"/>
            </a:endParaRPr>
          </a:p>
          <a:p>
            <a:pPr marL="342900" indent="-342900">
              <a:spcBef>
                <a:spcPts val="600"/>
              </a:spcBef>
              <a:spcAft>
                <a:spcPts val="600"/>
              </a:spcAft>
              <a:buFont typeface="Arial" panose="020B0604020202020204" pitchFamily="34" charset="0"/>
              <a:buChar char="•"/>
            </a:pPr>
            <a:r>
              <a:rPr lang="fr-FR" sz="2000" dirty="0">
                <a:latin typeface="Verdana"/>
                <a:ea typeface="Verdana"/>
              </a:rPr>
              <a:t>En 1999, le Conseil de sécurité a fait de la protection de l’enfance une préoccupation majeure en matière de paix et de sécurité internationales</a:t>
            </a:r>
          </a:p>
          <a:p>
            <a:pPr marL="342900" indent="-342900">
              <a:spcBef>
                <a:spcPts val="600"/>
              </a:spcBef>
              <a:spcAft>
                <a:spcPts val="600"/>
              </a:spcAft>
              <a:buFont typeface="Arial" panose="020B0604020202020204" pitchFamily="34" charset="0"/>
              <a:buChar char="•"/>
            </a:pPr>
            <a:r>
              <a:rPr lang="fr-FR" sz="2000" dirty="0">
                <a:latin typeface="Verdana"/>
                <a:ea typeface="Verdana"/>
              </a:rPr>
              <a:t>Le Secrétaire général présente chaque année au Conseil de sécurité un rapport sur les tendances mondiales et les situations spécifiques à chaque pays concernant les enfants dans les conflits armés</a:t>
            </a:r>
          </a:p>
          <a:p>
            <a:pPr marL="285750" indent="-285750">
              <a:spcBef>
                <a:spcPts val="600"/>
              </a:spcBef>
              <a:spcAft>
                <a:spcPts val="600"/>
              </a:spcAft>
              <a:buFont typeface="Arial" panose="020B0604020202020204" pitchFamily="34" charset="0"/>
              <a:buChar char="•"/>
            </a:pPr>
            <a:endParaRPr lang="fr-FR" sz="2000" dirty="0">
              <a:latin typeface="Verdana"/>
              <a:ea typeface="Verdana"/>
            </a:endParaRPr>
          </a:p>
        </p:txBody>
      </p:sp>
    </p:spTree>
    <p:extLst>
      <p:ext uri="{BB962C8B-B14F-4D97-AF65-F5344CB8AC3E}">
        <p14:creationId xmlns:p14="http://schemas.microsoft.com/office/powerpoint/2010/main" val="2687769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BD1801-0CCD-58AF-BA84-15B309E5F502}"/>
              </a:ext>
            </a:extLst>
          </p:cNvPr>
          <p:cNvSpPr txBox="1"/>
          <p:nvPr>
            <p:custDataLst>
              <p:tags r:id="rId1"/>
            </p:custDataLst>
          </p:nvPr>
        </p:nvSpPr>
        <p:spPr>
          <a:xfrm>
            <a:off x="1029147" y="801214"/>
            <a:ext cx="10133704"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Importance de l’attention portée aux enfants dans les conflits armés</a:t>
            </a:r>
          </a:p>
        </p:txBody>
      </p:sp>
      <p:sp>
        <p:nvSpPr>
          <p:cNvPr id="3" name="TextBox 2">
            <a:extLst>
              <a:ext uri="{FF2B5EF4-FFF2-40B4-BE49-F238E27FC236}">
                <a16:creationId xmlns:a16="http://schemas.microsoft.com/office/drawing/2014/main" id="{0BEBDA56-876B-3F3F-F6EF-B0D357BFA4D3}"/>
              </a:ext>
            </a:extLst>
          </p:cNvPr>
          <p:cNvSpPr txBox="1"/>
          <p:nvPr>
            <p:custDataLst>
              <p:tags r:id="rId2"/>
            </p:custDataLst>
          </p:nvPr>
        </p:nvSpPr>
        <p:spPr>
          <a:xfrm>
            <a:off x="1420008" y="1438354"/>
            <a:ext cx="9305365"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dirty="0">
                <a:latin typeface="Verdana"/>
                <a:ea typeface="Verdana"/>
              </a:rPr>
              <a:t>Les enfants peuvent être plus facilement influencés que les adultes</a:t>
            </a:r>
          </a:p>
          <a:p>
            <a:pPr marL="342900" indent="-342900">
              <a:spcBef>
                <a:spcPts val="600"/>
              </a:spcBef>
              <a:spcAft>
                <a:spcPts val="600"/>
              </a:spcAft>
              <a:buFont typeface="Arial" panose="020B0604020202020204" pitchFamily="34" charset="0"/>
              <a:buChar char="•"/>
            </a:pPr>
            <a:r>
              <a:rPr lang="fr-FR" sz="2000" dirty="0">
                <a:latin typeface="Verdana"/>
                <a:ea typeface="Verdana"/>
              </a:rPr>
              <a:t>Les enfants dépendent de leur famille, de leur communauté et des structures gouvernementales pour leur protection et en matière de soin</a:t>
            </a:r>
          </a:p>
          <a:p>
            <a:pPr marL="342900" indent="-342900">
              <a:spcBef>
                <a:spcPts val="600"/>
              </a:spcBef>
              <a:spcAft>
                <a:spcPts val="600"/>
              </a:spcAft>
              <a:buFont typeface="Arial" panose="020B0604020202020204" pitchFamily="34" charset="0"/>
              <a:buChar char="•"/>
            </a:pPr>
            <a:r>
              <a:rPr lang="fr-FR" sz="2000" dirty="0">
                <a:latin typeface="Verdana"/>
                <a:ea typeface="Verdana"/>
              </a:rPr>
              <a:t>La violence dans les conflits armés présente un risque pour le développement des enfants</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pic>
        <p:nvPicPr>
          <p:cNvPr id="6" name="Picture 5">
            <a:extLst>
              <a:ext uri="{FF2B5EF4-FFF2-40B4-BE49-F238E27FC236}">
                <a16:creationId xmlns:a16="http://schemas.microsoft.com/office/drawing/2014/main" id="{82937992-716F-353D-D060-8ED1809DE92B}"/>
              </a:ext>
            </a:extLst>
          </p:cNvPr>
          <p:cNvPicPr>
            <a:picLocks noChangeAspect="1"/>
          </p:cNvPicPr>
          <p:nvPr>
            <p:custDataLst>
              <p:tags r:id="rId3"/>
            </p:custDataLst>
          </p:nvPr>
        </p:nvPicPr>
        <p:blipFill>
          <a:blip r:embed="rId6">
            <a:extLst>
              <a:ext uri="{BEBA8EAE-BF5A-486C-A8C5-ECC9F3942E4B}">
                <a14:imgProps xmlns:a14="http://schemas.microsoft.com/office/drawing/2010/main">
                  <a14:imgLayer r:embed="rId7">
                    <a14:imgEffect>
                      <a14:brightnessContrast bright="30000"/>
                    </a14:imgEffect>
                  </a14:imgLayer>
                </a14:imgProps>
              </a:ext>
            </a:extLst>
          </a:blip>
          <a:stretch>
            <a:fillRect/>
          </a:stretch>
        </p:blipFill>
        <p:spPr>
          <a:xfrm>
            <a:off x="2585999" y="4054523"/>
            <a:ext cx="7020000" cy="2159999"/>
          </a:xfrm>
          <a:prstGeom prst="rect">
            <a:avLst/>
          </a:prstGeom>
        </p:spPr>
      </p:pic>
    </p:spTree>
    <p:extLst>
      <p:ext uri="{BB962C8B-B14F-4D97-AF65-F5344CB8AC3E}">
        <p14:creationId xmlns:p14="http://schemas.microsoft.com/office/powerpoint/2010/main" val="13109236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D87E729-8DB7-0A1D-17C8-08981F051B11}"/>
              </a:ext>
            </a:extLst>
          </p:cNvPr>
          <p:cNvPicPr>
            <a:picLocks noChangeAspect="1"/>
          </p:cNvPicPr>
          <p:nvPr>
            <p:custDataLst>
              <p:tags r:id="rId1"/>
            </p:custDataLst>
          </p:nvPr>
        </p:nvPicPr>
        <p:blipFill>
          <a:blip r:embed="rId11"/>
          <a:stretch>
            <a:fillRect/>
          </a:stretch>
        </p:blipFill>
        <p:spPr>
          <a:xfrm>
            <a:off x="1017743" y="1433796"/>
            <a:ext cx="10156510" cy="2275696"/>
          </a:xfrm>
          <a:prstGeom prst="rect">
            <a:avLst/>
          </a:prstGeom>
        </p:spPr>
      </p:pic>
      <p:pic>
        <p:nvPicPr>
          <p:cNvPr id="10" name="Picture 9">
            <a:extLst>
              <a:ext uri="{FF2B5EF4-FFF2-40B4-BE49-F238E27FC236}">
                <a16:creationId xmlns:a16="http://schemas.microsoft.com/office/drawing/2014/main" id="{A509620D-E3A7-B7C6-FD54-A23795131951}"/>
              </a:ext>
            </a:extLst>
          </p:cNvPr>
          <p:cNvPicPr>
            <a:picLocks noChangeAspect="1"/>
          </p:cNvPicPr>
          <p:nvPr>
            <p:custDataLst>
              <p:tags r:id="rId2"/>
            </p:custDataLst>
          </p:nvPr>
        </p:nvPicPr>
        <p:blipFill>
          <a:blip r:embed="rId12"/>
          <a:stretch>
            <a:fillRect/>
          </a:stretch>
        </p:blipFill>
        <p:spPr>
          <a:xfrm>
            <a:off x="1017743" y="3791788"/>
            <a:ext cx="10156510" cy="2229327"/>
          </a:xfrm>
          <a:prstGeom prst="rect">
            <a:avLst/>
          </a:prstGeom>
        </p:spPr>
      </p:pic>
      <p:sp>
        <p:nvSpPr>
          <p:cNvPr id="2" name="TextBox 1">
            <a:extLst>
              <a:ext uri="{FF2B5EF4-FFF2-40B4-BE49-F238E27FC236}">
                <a16:creationId xmlns:a16="http://schemas.microsoft.com/office/drawing/2014/main" id="{469C031B-D288-3511-2969-26AE4E230725}"/>
              </a:ext>
            </a:extLst>
          </p:cNvPr>
          <p:cNvSpPr txBox="1"/>
          <p:nvPr>
            <p:custDataLst>
              <p:tags r:id="rId3"/>
            </p:custDataLst>
          </p:nvPr>
        </p:nvSpPr>
        <p:spPr>
          <a:xfrm>
            <a:off x="677731" y="869476"/>
            <a:ext cx="10327342"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six graves violations des droits de l’enfant dans les conflits armés</a:t>
            </a:r>
          </a:p>
        </p:txBody>
      </p:sp>
      <p:sp>
        <p:nvSpPr>
          <p:cNvPr id="3" name="TextBox 2">
            <a:extLst>
              <a:ext uri="{FF2B5EF4-FFF2-40B4-BE49-F238E27FC236}">
                <a16:creationId xmlns:a16="http://schemas.microsoft.com/office/drawing/2014/main" id="{5ECD8FD8-269D-4D35-905D-E632901DAC0D}"/>
              </a:ext>
            </a:extLst>
          </p:cNvPr>
          <p:cNvSpPr txBox="1"/>
          <p:nvPr>
            <p:custDataLst>
              <p:tags r:id="rId4"/>
            </p:custDataLst>
          </p:nvPr>
        </p:nvSpPr>
        <p:spPr>
          <a:xfrm>
            <a:off x="2097004" y="2259105"/>
            <a:ext cx="2033195" cy="1107996"/>
          </a:xfrm>
          <a:prstGeom prst="rect">
            <a:avLst/>
          </a:prstGeom>
          <a:solidFill>
            <a:schemeClr val="bg1"/>
          </a:solidFill>
        </p:spPr>
        <p:txBody>
          <a:bodyPr wrap="square" rtlCol="0">
            <a:spAutoFit/>
          </a:bodyPr>
          <a:lstStyle/>
          <a:p>
            <a:r>
              <a:rPr lang="fr-FR" sz="2200" dirty="0">
                <a:latin typeface="Bahnschrift Light SemiCondensed" panose="020B0502040204020203" pitchFamily="34" charset="0"/>
              </a:rPr>
              <a:t>RECRUTEMENT ET EXPLOITATION DES ENFANTS</a:t>
            </a:r>
          </a:p>
        </p:txBody>
      </p:sp>
      <p:sp>
        <p:nvSpPr>
          <p:cNvPr id="6" name="TextBox 5">
            <a:extLst>
              <a:ext uri="{FF2B5EF4-FFF2-40B4-BE49-F238E27FC236}">
                <a16:creationId xmlns:a16="http://schemas.microsoft.com/office/drawing/2014/main" id="{1B9644CA-A8D5-4DF2-A322-EB90B753E36A}"/>
              </a:ext>
            </a:extLst>
          </p:cNvPr>
          <p:cNvSpPr txBox="1"/>
          <p:nvPr>
            <p:custDataLst>
              <p:tags r:id="rId5"/>
            </p:custDataLst>
          </p:nvPr>
        </p:nvSpPr>
        <p:spPr>
          <a:xfrm>
            <a:off x="5619030" y="2227146"/>
            <a:ext cx="2033195" cy="1107996"/>
          </a:xfrm>
          <a:prstGeom prst="rect">
            <a:avLst/>
          </a:prstGeom>
          <a:solidFill>
            <a:schemeClr val="bg1"/>
          </a:solidFill>
        </p:spPr>
        <p:txBody>
          <a:bodyPr wrap="square" rtlCol="0">
            <a:spAutoFit/>
          </a:bodyPr>
          <a:lstStyle/>
          <a:p>
            <a:r>
              <a:rPr lang="fr-FR" sz="2200" dirty="0">
                <a:latin typeface="Bahnschrift Light SemiCondensed" panose="020B0502040204020203" pitchFamily="34" charset="0"/>
              </a:rPr>
              <a:t>MEURTRE ET MUTILATION DES ENFANTS</a:t>
            </a:r>
          </a:p>
        </p:txBody>
      </p:sp>
      <p:sp>
        <p:nvSpPr>
          <p:cNvPr id="7" name="TextBox 6">
            <a:extLst>
              <a:ext uri="{FF2B5EF4-FFF2-40B4-BE49-F238E27FC236}">
                <a16:creationId xmlns:a16="http://schemas.microsoft.com/office/drawing/2014/main" id="{23A6E66D-B210-476E-AF83-1A4231A5AC7F}"/>
              </a:ext>
            </a:extLst>
          </p:cNvPr>
          <p:cNvSpPr txBox="1"/>
          <p:nvPr>
            <p:custDataLst>
              <p:tags r:id="rId6"/>
            </p:custDataLst>
          </p:nvPr>
        </p:nvSpPr>
        <p:spPr>
          <a:xfrm>
            <a:off x="8858118" y="2163511"/>
            <a:ext cx="2305377" cy="769441"/>
          </a:xfrm>
          <a:prstGeom prst="rect">
            <a:avLst/>
          </a:prstGeom>
          <a:solidFill>
            <a:schemeClr val="bg1"/>
          </a:solidFill>
        </p:spPr>
        <p:txBody>
          <a:bodyPr wrap="square" rtlCol="0">
            <a:spAutoFit/>
          </a:bodyPr>
          <a:lstStyle/>
          <a:p>
            <a:r>
              <a:rPr lang="fr-FR" sz="2200" dirty="0">
                <a:latin typeface="Bahnschrift Light SemiCondensed" panose="020B0502040204020203" pitchFamily="34" charset="0"/>
              </a:rPr>
              <a:t>VIOLENCES SEXUELLES FAITES AUX ENFANTS</a:t>
            </a:r>
          </a:p>
        </p:txBody>
      </p:sp>
      <p:sp>
        <p:nvSpPr>
          <p:cNvPr id="8" name="TextBox 7">
            <a:extLst>
              <a:ext uri="{FF2B5EF4-FFF2-40B4-BE49-F238E27FC236}">
                <a16:creationId xmlns:a16="http://schemas.microsoft.com/office/drawing/2014/main" id="{FDB9AF1A-0742-4157-B6EF-EE7836CAFCC9}"/>
              </a:ext>
            </a:extLst>
          </p:cNvPr>
          <p:cNvSpPr txBox="1"/>
          <p:nvPr>
            <p:custDataLst>
              <p:tags r:id="rId7"/>
            </p:custDataLst>
          </p:nvPr>
        </p:nvSpPr>
        <p:spPr>
          <a:xfrm>
            <a:off x="8924457" y="4680473"/>
            <a:ext cx="2326892" cy="1107996"/>
          </a:xfrm>
          <a:prstGeom prst="rect">
            <a:avLst/>
          </a:prstGeom>
          <a:solidFill>
            <a:schemeClr val="bg1"/>
          </a:solidFill>
        </p:spPr>
        <p:txBody>
          <a:bodyPr wrap="square" rtlCol="0">
            <a:spAutoFit/>
          </a:bodyPr>
          <a:lstStyle/>
          <a:p>
            <a:r>
              <a:rPr lang="fr-FR" sz="2200" dirty="0">
                <a:latin typeface="Bahnschrift Light SemiCondensed" panose="020B0502040204020203" pitchFamily="34" charset="0"/>
              </a:rPr>
              <a:t>DÉNI D’ACCÈS HUMANITAIRE</a:t>
            </a:r>
          </a:p>
        </p:txBody>
      </p:sp>
      <p:sp>
        <p:nvSpPr>
          <p:cNvPr id="9" name="TextBox 8">
            <a:extLst>
              <a:ext uri="{FF2B5EF4-FFF2-40B4-BE49-F238E27FC236}">
                <a16:creationId xmlns:a16="http://schemas.microsoft.com/office/drawing/2014/main" id="{4DF4AF98-EDD0-439D-A72F-DC85F75F8701}"/>
              </a:ext>
            </a:extLst>
          </p:cNvPr>
          <p:cNvSpPr txBox="1"/>
          <p:nvPr>
            <p:custDataLst>
              <p:tags r:id="rId8"/>
            </p:custDataLst>
          </p:nvPr>
        </p:nvSpPr>
        <p:spPr>
          <a:xfrm>
            <a:off x="2097004" y="4511196"/>
            <a:ext cx="2102143" cy="1446550"/>
          </a:xfrm>
          <a:prstGeom prst="rect">
            <a:avLst/>
          </a:prstGeom>
          <a:solidFill>
            <a:schemeClr val="bg1"/>
          </a:solidFill>
        </p:spPr>
        <p:txBody>
          <a:bodyPr wrap="square" rtlCol="0">
            <a:spAutoFit/>
          </a:bodyPr>
          <a:lstStyle/>
          <a:p>
            <a:r>
              <a:rPr lang="fr-FR" sz="2200" dirty="0">
                <a:latin typeface="Bahnschrift Light SemiCondensed" panose="020B0502040204020203" pitchFamily="34" charset="0"/>
              </a:rPr>
              <a:t>ATTAQUES CONTRE LES ÉCOLES ET LES HÔPITAUX</a:t>
            </a:r>
          </a:p>
        </p:txBody>
      </p:sp>
      <p:sp>
        <p:nvSpPr>
          <p:cNvPr id="11" name="TextBox 10">
            <a:extLst>
              <a:ext uri="{FF2B5EF4-FFF2-40B4-BE49-F238E27FC236}">
                <a16:creationId xmlns:a16="http://schemas.microsoft.com/office/drawing/2014/main" id="{A0172CC0-DEE1-4332-9388-AC6B508AEE85}"/>
              </a:ext>
            </a:extLst>
          </p:cNvPr>
          <p:cNvSpPr txBox="1"/>
          <p:nvPr>
            <p:custDataLst>
              <p:tags r:id="rId9"/>
            </p:custDataLst>
          </p:nvPr>
        </p:nvSpPr>
        <p:spPr>
          <a:xfrm>
            <a:off x="5619030" y="4950378"/>
            <a:ext cx="2102143" cy="769441"/>
          </a:xfrm>
          <a:prstGeom prst="rect">
            <a:avLst/>
          </a:prstGeom>
          <a:solidFill>
            <a:schemeClr val="bg1"/>
          </a:solidFill>
        </p:spPr>
        <p:txBody>
          <a:bodyPr wrap="square" rtlCol="0">
            <a:spAutoFit/>
          </a:bodyPr>
          <a:lstStyle/>
          <a:p>
            <a:r>
              <a:rPr lang="fr-FR" sz="2200" dirty="0">
                <a:latin typeface="Bahnschrift Light SemiCondensed" panose="020B0502040204020203" pitchFamily="34" charset="0"/>
              </a:rPr>
              <a:t>ENLÈVEMENT D’ENFANTS</a:t>
            </a:r>
          </a:p>
        </p:txBody>
      </p:sp>
    </p:spTree>
    <p:extLst>
      <p:ext uri="{BB962C8B-B14F-4D97-AF65-F5344CB8AC3E}">
        <p14:creationId xmlns:p14="http://schemas.microsoft.com/office/powerpoint/2010/main" val="9002576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3"/>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4"/>
</p:tagLst>
</file>

<file path=ppt/tags/tag18.xml><?xml version="1.0" encoding="utf-8"?>
<p:tagLst xmlns:a="http://schemas.openxmlformats.org/drawingml/2006/main" xmlns:r="http://schemas.openxmlformats.org/officeDocument/2006/relationships" xmlns:p="http://schemas.openxmlformats.org/presentationml/2006/main">
  <p:tag name="NUM" val="5"/>
</p:tagLst>
</file>

<file path=ppt/tags/tag19.xml><?xml version="1.0" encoding="utf-8"?>
<p:tagLst xmlns:a="http://schemas.openxmlformats.org/drawingml/2006/main" xmlns:r="http://schemas.openxmlformats.org/officeDocument/2006/relationships" xmlns:p="http://schemas.openxmlformats.org/presentationml/2006/main">
  <p:tag name="NUM" val="6"/>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7"/>
</p:tagLst>
</file>

<file path=ppt/tags/tag21.xml><?xml version="1.0" encoding="utf-8"?>
<p:tagLst xmlns:a="http://schemas.openxmlformats.org/drawingml/2006/main" xmlns:r="http://schemas.openxmlformats.org/officeDocument/2006/relationships" xmlns:p="http://schemas.openxmlformats.org/presentationml/2006/main">
  <p:tag name="NUM" val="8"/>
</p:tagLst>
</file>

<file path=ppt/tags/tag22.xml><?xml version="1.0" encoding="utf-8"?>
<p:tagLst xmlns:a="http://schemas.openxmlformats.org/drawingml/2006/main" xmlns:r="http://schemas.openxmlformats.org/officeDocument/2006/relationships" xmlns:p="http://schemas.openxmlformats.org/presentationml/2006/main">
  <p:tag name="NUM" val="9"/>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3"/>
</p:tagLst>
</file>

<file path=ppt/tags/tag26.xml><?xml version="1.0" encoding="utf-8"?>
<p:tagLst xmlns:a="http://schemas.openxmlformats.org/drawingml/2006/main" xmlns:r="http://schemas.openxmlformats.org/officeDocument/2006/relationships" xmlns:p="http://schemas.openxmlformats.org/presentationml/2006/main">
  <p:tag name="NUM" val="4"/>
</p:tagLst>
</file>

<file path=ppt/tags/tag27.xml><?xml version="1.0" encoding="utf-8"?>
<p:tagLst xmlns:a="http://schemas.openxmlformats.org/drawingml/2006/main" xmlns:r="http://schemas.openxmlformats.org/officeDocument/2006/relationships" xmlns:p="http://schemas.openxmlformats.org/presentationml/2006/main">
  <p:tag name="NUM" val="5"/>
</p:tagLst>
</file>

<file path=ppt/tags/tag28.xml><?xml version="1.0" encoding="utf-8"?>
<p:tagLst xmlns:a="http://schemas.openxmlformats.org/drawingml/2006/main" xmlns:r="http://schemas.openxmlformats.org/officeDocument/2006/relationships" xmlns:p="http://schemas.openxmlformats.org/presentationml/2006/main">
  <p:tag name="NUM" val="6"/>
</p:tagLst>
</file>

<file path=ppt/tags/tag29.xml><?xml version="1.0" encoding="utf-8"?>
<p:tagLst xmlns:a="http://schemas.openxmlformats.org/drawingml/2006/main" xmlns:r="http://schemas.openxmlformats.org/officeDocument/2006/relationships" xmlns:p="http://schemas.openxmlformats.org/presentationml/2006/main">
  <p:tag name="NUM" val="7"/>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1"/>
</p:tagLst>
</file>

<file path=ppt/tags/tag31.xml><?xml version="1.0" encoding="utf-8"?>
<p:tagLst xmlns:a="http://schemas.openxmlformats.org/drawingml/2006/main" xmlns:r="http://schemas.openxmlformats.org/officeDocument/2006/relationships" xmlns:p="http://schemas.openxmlformats.org/presentationml/2006/main">
  <p:tag name="NUM" val="2"/>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36.xml><?xml version="1.0" encoding="utf-8"?>
<p:tagLst xmlns:a="http://schemas.openxmlformats.org/drawingml/2006/main" xmlns:r="http://schemas.openxmlformats.org/officeDocument/2006/relationships" xmlns:p="http://schemas.openxmlformats.org/presentationml/2006/main">
  <p:tag name="NUM" val="3"/>
</p:tagLst>
</file>

<file path=ppt/tags/tag37.xml><?xml version="1.0" encoding="utf-8"?>
<p:tagLst xmlns:a="http://schemas.openxmlformats.org/drawingml/2006/main" xmlns:r="http://schemas.openxmlformats.org/officeDocument/2006/relationships" xmlns:p="http://schemas.openxmlformats.org/presentationml/2006/main">
  <p:tag name="NUM" val="4"/>
</p:tagLst>
</file>

<file path=ppt/tags/tag38.xml><?xml version="1.0" encoding="utf-8"?>
<p:tagLst xmlns:a="http://schemas.openxmlformats.org/drawingml/2006/main" xmlns:r="http://schemas.openxmlformats.org/officeDocument/2006/relationships" xmlns:p="http://schemas.openxmlformats.org/presentationml/2006/main">
  <p:tag name="NUM" val="1"/>
</p:tagLst>
</file>

<file path=ppt/tags/tag39.xml><?xml version="1.0" encoding="utf-8"?>
<p:tagLst xmlns:a="http://schemas.openxmlformats.org/drawingml/2006/main" xmlns:r="http://schemas.openxmlformats.org/officeDocument/2006/relationships" xmlns:p="http://schemas.openxmlformats.org/presentationml/2006/main">
  <p:tag name="NUM" val="2"/>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1"/>
</p:tagLst>
</file>

<file path=ppt/tags/tag41.xml><?xml version="1.0" encoding="utf-8"?>
<p:tagLst xmlns:a="http://schemas.openxmlformats.org/drawingml/2006/main" xmlns:r="http://schemas.openxmlformats.org/officeDocument/2006/relationships" xmlns:p="http://schemas.openxmlformats.org/presentationml/2006/main">
  <p:tag name="NUM" val="2"/>
</p:tagLst>
</file>

<file path=ppt/tags/tag42.xml><?xml version="1.0" encoding="utf-8"?>
<p:tagLst xmlns:a="http://schemas.openxmlformats.org/drawingml/2006/main" xmlns:r="http://schemas.openxmlformats.org/officeDocument/2006/relationships" xmlns:p="http://schemas.openxmlformats.org/presentationml/2006/main">
  <p:tag name="NUM" val="3"/>
</p:tagLst>
</file>

<file path=ppt/tags/tag43.xml><?xml version="1.0" encoding="utf-8"?>
<p:tagLst xmlns:a="http://schemas.openxmlformats.org/drawingml/2006/main" xmlns:r="http://schemas.openxmlformats.org/officeDocument/2006/relationships" xmlns:p="http://schemas.openxmlformats.org/presentationml/2006/main">
  <p:tag name="NUM" val="1"/>
</p:tagLst>
</file>

<file path=ppt/tags/tag44.xml><?xml version="1.0" encoding="utf-8"?>
<p:tagLst xmlns:a="http://schemas.openxmlformats.org/drawingml/2006/main" xmlns:r="http://schemas.openxmlformats.org/officeDocument/2006/relationships" xmlns:p="http://schemas.openxmlformats.org/presentationml/2006/main">
  <p:tag name="NUM" val="2"/>
</p:tagLst>
</file>

<file path=ppt/tags/tag45.xml><?xml version="1.0" encoding="utf-8"?>
<p:tagLst xmlns:a="http://schemas.openxmlformats.org/drawingml/2006/main" xmlns:r="http://schemas.openxmlformats.org/officeDocument/2006/relationships" xmlns:p="http://schemas.openxmlformats.org/presentationml/2006/main">
  <p:tag name="NUM" val="1"/>
</p:tagLst>
</file>

<file path=ppt/tags/tag46.xml><?xml version="1.0" encoding="utf-8"?>
<p:tagLst xmlns:a="http://schemas.openxmlformats.org/drawingml/2006/main" xmlns:r="http://schemas.openxmlformats.org/officeDocument/2006/relationships" xmlns:p="http://schemas.openxmlformats.org/presentationml/2006/main">
  <p:tag name="NUM" val="2"/>
</p:tagLst>
</file>

<file path=ppt/tags/tag47.xml><?xml version="1.0" encoding="utf-8"?>
<p:tagLst xmlns:a="http://schemas.openxmlformats.org/drawingml/2006/main" xmlns:r="http://schemas.openxmlformats.org/officeDocument/2006/relationships" xmlns:p="http://schemas.openxmlformats.org/presentationml/2006/main">
  <p:tag name="NUM" val="1"/>
</p:tagLst>
</file>

<file path=ppt/tags/tag48.xml><?xml version="1.0" encoding="utf-8"?>
<p:tagLst xmlns:a="http://schemas.openxmlformats.org/drawingml/2006/main" xmlns:r="http://schemas.openxmlformats.org/officeDocument/2006/relationships" xmlns:p="http://schemas.openxmlformats.org/presentationml/2006/main">
  <p:tag name="NUM" val="2"/>
</p:tagLst>
</file>

<file path=ppt/tags/tag49.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2"/>
</p:tagLst>
</file>

<file path=ppt/tags/tag51.xml><?xml version="1.0" encoding="utf-8"?>
<p:tagLst xmlns:a="http://schemas.openxmlformats.org/drawingml/2006/main" xmlns:r="http://schemas.openxmlformats.org/officeDocument/2006/relationships" xmlns:p="http://schemas.openxmlformats.org/presentationml/2006/main">
  <p:tag name="NUM" val="1"/>
</p:tagLst>
</file>

<file path=ppt/tags/tag52.xml><?xml version="1.0" encoding="utf-8"?>
<p:tagLst xmlns:a="http://schemas.openxmlformats.org/drawingml/2006/main" xmlns:r="http://schemas.openxmlformats.org/officeDocument/2006/relationships" xmlns:p="http://schemas.openxmlformats.org/presentationml/2006/main">
  <p:tag name="NUM" val="2"/>
</p:tagLst>
</file>

<file path=ppt/tags/tag53.xml><?xml version="1.0" encoding="utf-8"?>
<p:tagLst xmlns:a="http://schemas.openxmlformats.org/drawingml/2006/main" xmlns:r="http://schemas.openxmlformats.org/officeDocument/2006/relationships" xmlns:p="http://schemas.openxmlformats.org/presentationml/2006/main">
  <p:tag name="NUM" val="1"/>
</p:tagLst>
</file>

<file path=ppt/tags/tag54.xml><?xml version="1.0" encoding="utf-8"?>
<p:tagLst xmlns:a="http://schemas.openxmlformats.org/drawingml/2006/main" xmlns:r="http://schemas.openxmlformats.org/officeDocument/2006/relationships" xmlns:p="http://schemas.openxmlformats.org/presentationml/2006/main">
  <p:tag name="NUM" val="2"/>
</p:tagLst>
</file>

<file path=ppt/tags/tag55.xml><?xml version="1.0" encoding="utf-8"?>
<p:tagLst xmlns:a="http://schemas.openxmlformats.org/drawingml/2006/main" xmlns:r="http://schemas.openxmlformats.org/officeDocument/2006/relationships" xmlns:p="http://schemas.openxmlformats.org/presentationml/2006/main">
  <p:tag name="NUM" val="1"/>
</p:tagLst>
</file>

<file path=ppt/tags/tag56.xml><?xml version="1.0" encoding="utf-8"?>
<p:tagLst xmlns:a="http://schemas.openxmlformats.org/drawingml/2006/main" xmlns:r="http://schemas.openxmlformats.org/officeDocument/2006/relationships" xmlns:p="http://schemas.openxmlformats.org/presentationml/2006/main">
  <p:tag name="NUM" val="2"/>
</p:tagLst>
</file>

<file path=ppt/tags/tag57.xml><?xml version="1.0" encoding="utf-8"?>
<p:tagLst xmlns:a="http://schemas.openxmlformats.org/drawingml/2006/main" xmlns:r="http://schemas.openxmlformats.org/officeDocument/2006/relationships" xmlns:p="http://schemas.openxmlformats.org/presentationml/2006/main">
  <p:tag name="NUM" val="3"/>
</p:tagLst>
</file>

<file path=ppt/tags/tag58.xml><?xml version="1.0" encoding="utf-8"?>
<p:tagLst xmlns:a="http://schemas.openxmlformats.org/drawingml/2006/main" xmlns:r="http://schemas.openxmlformats.org/officeDocument/2006/relationships" xmlns:p="http://schemas.openxmlformats.org/presentationml/2006/main">
  <p:tag name="NUM" val="1"/>
</p:tagLst>
</file>

<file path=ppt/tags/tag59.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NUM" val="3"/>
</p:tagLst>
</file>

<file path=ppt/tags/tag61.xml><?xml version="1.0" encoding="utf-8"?>
<p:tagLst xmlns:a="http://schemas.openxmlformats.org/drawingml/2006/main" xmlns:r="http://schemas.openxmlformats.org/officeDocument/2006/relationships" xmlns:p="http://schemas.openxmlformats.org/presentationml/2006/main">
  <p:tag name="NUM" val="1"/>
</p:tagLst>
</file>

<file path=ppt/tags/tag62.xml><?xml version="1.0" encoding="utf-8"?>
<p:tagLst xmlns:a="http://schemas.openxmlformats.org/drawingml/2006/main" xmlns:r="http://schemas.openxmlformats.org/officeDocument/2006/relationships" xmlns:p="http://schemas.openxmlformats.org/presentationml/2006/main">
  <p:tag name="NUM" val="1"/>
</p:tagLst>
</file>

<file path=ppt/tags/tag63.xml><?xml version="1.0" encoding="utf-8"?>
<p:tagLst xmlns:a="http://schemas.openxmlformats.org/drawingml/2006/main" xmlns:r="http://schemas.openxmlformats.org/officeDocument/2006/relationships" xmlns:p="http://schemas.openxmlformats.org/presentationml/2006/main">
  <p:tag name="NUM" val="2"/>
</p:tagLst>
</file>

<file path=ppt/tags/tag64.xml><?xml version="1.0" encoding="utf-8"?>
<p:tagLst xmlns:a="http://schemas.openxmlformats.org/drawingml/2006/main" xmlns:r="http://schemas.openxmlformats.org/officeDocument/2006/relationships" xmlns:p="http://schemas.openxmlformats.org/presentationml/2006/main">
  <p:tag name="NUM" val="3"/>
</p:tagLst>
</file>

<file path=ppt/tags/tag65.xml><?xml version="1.0" encoding="utf-8"?>
<p:tagLst xmlns:a="http://schemas.openxmlformats.org/drawingml/2006/main" xmlns:r="http://schemas.openxmlformats.org/officeDocument/2006/relationships" xmlns:p="http://schemas.openxmlformats.org/presentationml/2006/main">
  <p:tag name="NUM" val="1"/>
</p:tagLst>
</file>

<file path=ppt/tags/tag66.xml><?xml version="1.0" encoding="utf-8"?>
<p:tagLst xmlns:a="http://schemas.openxmlformats.org/drawingml/2006/main" xmlns:r="http://schemas.openxmlformats.org/officeDocument/2006/relationships" xmlns:p="http://schemas.openxmlformats.org/presentationml/2006/main">
  <p:tag name="NUM" val="2"/>
</p:tagLst>
</file>

<file path=ppt/tags/tag67.xml><?xml version="1.0" encoding="utf-8"?>
<p:tagLst xmlns:a="http://schemas.openxmlformats.org/drawingml/2006/main" xmlns:r="http://schemas.openxmlformats.org/officeDocument/2006/relationships" xmlns:p="http://schemas.openxmlformats.org/presentationml/2006/main">
  <p:tag name="NUM" val="3"/>
</p:tagLst>
</file>

<file path=ppt/tags/tag68.xml><?xml version="1.0" encoding="utf-8"?>
<p:tagLst xmlns:a="http://schemas.openxmlformats.org/drawingml/2006/main" xmlns:r="http://schemas.openxmlformats.org/officeDocument/2006/relationships" xmlns:p="http://schemas.openxmlformats.org/presentationml/2006/main">
  <p:tag name="NUM" val="1"/>
</p:tagLst>
</file>

<file path=ppt/tags/tag69.xml><?xml version="1.0" encoding="utf-8"?>
<p:tagLst xmlns:a="http://schemas.openxmlformats.org/drawingml/2006/main" xmlns:r="http://schemas.openxmlformats.org/officeDocument/2006/relationships" xmlns:p="http://schemas.openxmlformats.org/presentationml/2006/main">
  <p:tag name="NUM" val="2"/>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3"/>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985ec44e-1bab-4c0b-9df0-6ba128686fc9" xsi:nil="true"/>
    <lcf76f155ced4ddcb4097134ff3c332f xmlns="ffaef953-2cda-4d9d-b070-85228d2d3b5f">
      <Terms xmlns="http://schemas.microsoft.com/office/infopath/2007/PartnerControls"/>
    </lcf76f155ced4ddcb4097134ff3c332f>
    <SharedWithUsers xmlns="756f3f7a-cc20-4157-bc78-ddc9769d8db6">
      <UserInfo>
        <DisplayName/>
        <AccountId xsi:nil="true"/>
        <AccountType/>
      </UserInfo>
    </SharedWithUsers>
    <_Flow_SignoffStatus xmlns="ffaef953-2cda-4d9d-b070-85228d2d3b5f" xsi:nil="true"/>
    <_x0023_ xmlns="ffaef953-2cda-4d9d-b070-85228d2d3b5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3" ma:contentTypeDescription="Create a new document." ma:contentTypeScope="" ma:versionID="cb13b2ccf3ff550db0c30d0bf35d4c0f">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86e953e7722f0059faeeaa7490a364c2"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3906A3-39D1-4884-A96C-63D1043103C5}">
  <ds:schemaRefs>
    <ds:schemaRef ds:uri="http://schemas.microsoft.com/sharepoint/v3/contenttype/forms"/>
  </ds:schemaRefs>
</ds:datastoreItem>
</file>

<file path=customXml/itemProps2.xml><?xml version="1.0" encoding="utf-8"?>
<ds:datastoreItem xmlns:ds="http://schemas.openxmlformats.org/officeDocument/2006/customXml" ds:itemID="{60689EA7-CE69-4D4F-8F10-39209AC0F36C}">
  <ds:schemaRef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http://purl.org/dc/elements/1.1/"/>
    <ds:schemaRef ds:uri="2286246c-fc21-4ee8-a407-068ba74e6317"/>
    <ds:schemaRef ds:uri="28943420-3cce-465e-a204-04bce5f1b343"/>
    <ds:schemaRef ds:uri="http://schemas.microsoft.com/office/2006/metadata/properties"/>
    <ds:schemaRef ds:uri="http://purl.org/dc/dcmitype/"/>
    <ds:schemaRef ds:uri="http://purl.org/dc/terms/"/>
    <ds:schemaRef ds:uri="985ec44e-1bab-4c0b-9df0-6ba128686fc9"/>
    <ds:schemaRef ds:uri="ffaef953-2cda-4d9d-b070-85228d2d3b5f"/>
    <ds:schemaRef ds:uri="756f3f7a-cc20-4157-bc78-ddc9769d8db6"/>
  </ds:schemaRefs>
</ds:datastoreItem>
</file>

<file path=customXml/itemProps3.xml><?xml version="1.0" encoding="utf-8"?>
<ds:datastoreItem xmlns:ds="http://schemas.openxmlformats.org/officeDocument/2006/customXml" ds:itemID="{69EC5D24-15D7-47EC-869F-E0ECCEB710A3}"/>
</file>

<file path=docMetadata/LabelInfo.xml><?xml version="1.0" encoding="utf-8"?>
<clbl:labelList xmlns:clbl="http://schemas.microsoft.com/office/2020/mipLabelMetadata">
  <clbl:label id="{8b77875e-5908-45a0-9cb4-dec9ae074618}" enabled="1" method="Privileged" siteId="{0f9e35db-544f-4f60-bdcc-5ea416e6dc70}" contentBits="0" removed="0"/>
</clbl:labelList>
</file>

<file path=docProps/app.xml><?xml version="1.0" encoding="utf-8"?>
<Properties xmlns="http://schemas.openxmlformats.org/officeDocument/2006/extended-properties" xmlns:vt="http://schemas.openxmlformats.org/officeDocument/2006/docPropsVTypes">
  <Template/>
  <TotalTime>0</TotalTime>
  <Words>1526</Words>
  <Application>Microsoft Office PowerPoint</Application>
  <PresentationFormat>Widescreen</PresentationFormat>
  <Paragraphs>147</Paragraphs>
  <Slides>27</Slides>
  <Notes>2</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Bahnschrift Light SemiCondensed</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VOVF</dc:creator>
  <cp:lastModifiedBy>VOVF</cp:lastModifiedBy>
  <cp:revision>46</cp:revision>
  <dcterms:created xsi:type="dcterms:W3CDTF">2023-10-04T18:52:03Z</dcterms:created>
  <dcterms:modified xsi:type="dcterms:W3CDTF">2025-11-02T13:52:59Z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y fmtid="{D5CDD505-2E9C-101B-9397-08002B2CF9AE}" pid="4" name="Order">
    <vt:r8>51172600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